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77406" y="9731756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262949"/>
            <a:ext cx="5599430" cy="799465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dirty="0" sz="1800" spc="-5">
                <a:latin typeface="Times New Roman"/>
                <a:cs typeface="Times New Roman"/>
              </a:rPr>
              <a:t>Binary Search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Trees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 spc="-5">
                <a:latin typeface="Times New Roman"/>
                <a:cs typeface="Times New Roman"/>
              </a:rPr>
              <a:t>This section discusses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special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4153636"/>
            <a:ext cx="6624320" cy="24777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Suppose that we want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determine whether </a:t>
            </a:r>
            <a:r>
              <a:rPr dirty="0" sz="1400">
                <a:latin typeface="Times New Roman"/>
                <a:cs typeface="Times New Roman"/>
              </a:rPr>
              <a:t>50 </a:t>
            </a:r>
            <a:r>
              <a:rPr dirty="0" sz="1400" spc="-5">
                <a:latin typeface="Times New Roman"/>
                <a:cs typeface="Times New Roman"/>
              </a:rPr>
              <a:t>is in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binary tree. To do </a:t>
            </a:r>
            <a:r>
              <a:rPr dirty="0" sz="1400">
                <a:latin typeface="Times New Roman"/>
                <a:cs typeface="Times New Roman"/>
              </a:rPr>
              <a:t>so, </a:t>
            </a:r>
            <a:r>
              <a:rPr dirty="0" sz="1400" spc="-5">
                <a:latin typeface="Times New Roman"/>
                <a:cs typeface="Times New Roman"/>
              </a:rPr>
              <a:t>we can use any 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previous </a:t>
            </a:r>
            <a:r>
              <a:rPr dirty="0" sz="1400" spc="-10">
                <a:latin typeface="Times New Roman"/>
                <a:cs typeface="Times New Roman"/>
              </a:rPr>
              <a:t>algorithms </a:t>
            </a:r>
            <a:r>
              <a:rPr dirty="0" sz="1400">
                <a:latin typeface="Times New Roman"/>
                <a:cs typeface="Times New Roman"/>
              </a:rPr>
              <a:t>(in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order,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order)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visit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each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compare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data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stored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However,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 spc="-5">
                <a:latin typeface="Times New Roman"/>
                <a:cs typeface="Times New Roman"/>
              </a:rPr>
              <a:t>require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large  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tree, so the </a:t>
            </a:r>
            <a:r>
              <a:rPr dirty="0" sz="1400" spc="-5">
                <a:latin typeface="Times New Roman"/>
                <a:cs typeface="Times New Roman"/>
              </a:rPr>
              <a:t>search would </a:t>
            </a:r>
            <a:r>
              <a:rPr dirty="0" sz="1400">
                <a:latin typeface="Times New Roman"/>
                <a:cs typeface="Times New Roman"/>
              </a:rPr>
              <a:t>be slow.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need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visit </a:t>
            </a:r>
            <a:r>
              <a:rPr dirty="0" sz="1400" spc="-5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node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the binary  tree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until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either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found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traversed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entire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criteria  exist to guide our </a:t>
            </a:r>
            <a:r>
              <a:rPr dirty="0" sz="1400">
                <a:latin typeface="Times New Roman"/>
                <a:cs typeface="Times New Roman"/>
              </a:rPr>
              <a:t>search.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case is like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arbitrary linked list where we must start our 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continue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looking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each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until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either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found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>
                <a:latin typeface="Times New Roman"/>
                <a:cs typeface="Times New Roman"/>
              </a:rPr>
              <a:t>entire </a:t>
            </a:r>
            <a:r>
              <a:rPr dirty="0" sz="1400" spc="-5">
                <a:latin typeface="Times New Roman"/>
                <a:cs typeface="Times New Roman"/>
              </a:rPr>
              <a:t>list is </a:t>
            </a:r>
            <a:r>
              <a:rPr dirty="0" sz="1400">
                <a:latin typeface="Times New Roman"/>
                <a:cs typeface="Times New Roman"/>
              </a:rPr>
              <a:t>searched.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5383" y="1182343"/>
            <a:ext cx="5916468" cy="2940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1123" y="6741467"/>
            <a:ext cx="5354417" cy="2622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41452"/>
            <a:ext cx="6623684" cy="892111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tree </a:t>
            </a:r>
            <a:r>
              <a:rPr dirty="0" sz="1400" spc="-5">
                <a:latin typeface="Times New Roman"/>
                <a:cs typeface="Times New Roman"/>
              </a:rPr>
              <a:t>in Figure </a:t>
            </a:r>
            <a:r>
              <a:rPr dirty="0" sz="1400">
                <a:latin typeface="Times New Roman"/>
                <a:cs typeface="Times New Roman"/>
              </a:rPr>
              <a:t>11-7, </a:t>
            </a:r>
            <a:r>
              <a:rPr dirty="0" sz="1400" spc="-5">
                <a:latin typeface="Times New Roman"/>
                <a:cs typeface="Times New Roman"/>
              </a:rPr>
              <a:t>the data in each node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462280" indent="-106680">
              <a:lnSpc>
                <a:spcPct val="100000"/>
              </a:lnSpc>
              <a:spcBef>
                <a:spcPts val="735"/>
              </a:spcBef>
              <a:buChar char="•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Larger </a:t>
            </a:r>
            <a:r>
              <a:rPr dirty="0" sz="1400" spc="-5">
                <a:latin typeface="Times New Roman"/>
                <a:cs typeface="Times New Roman"/>
              </a:rPr>
              <a:t>than the data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left sub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</a:t>
            </a:r>
            <a:endParaRPr sz="1400">
              <a:latin typeface="Times New Roman"/>
              <a:cs typeface="Times New Roman"/>
            </a:endParaRPr>
          </a:p>
          <a:p>
            <a:pPr marL="462280" indent="-106680">
              <a:lnSpc>
                <a:spcPct val="100000"/>
              </a:lnSpc>
              <a:spcBef>
                <a:spcPts val="745"/>
              </a:spcBef>
              <a:buChar char="•"/>
              <a:tabLst>
                <a:tab pos="462915" algn="l"/>
              </a:tabLst>
            </a:pPr>
            <a:r>
              <a:rPr dirty="0" sz="1400" spc="-5">
                <a:latin typeface="Times New Roman"/>
                <a:cs typeface="Times New Roman"/>
              </a:rPr>
              <a:t>Smaller than the data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its right sub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11-7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some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structure.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Suppose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want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whether  </a:t>
            </a:r>
            <a:r>
              <a:rPr dirty="0" sz="1400">
                <a:latin typeface="Times New Roman"/>
                <a:cs typeface="Times New Roman"/>
              </a:rPr>
              <a:t>58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tree. As before, we </a:t>
            </a:r>
            <a:r>
              <a:rPr dirty="0" sz="1400" spc="-10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start </a:t>
            </a:r>
            <a:r>
              <a:rPr dirty="0" sz="1400" spc="-5">
                <a:latin typeface="Times New Roman"/>
                <a:cs typeface="Times New Roman"/>
              </a:rPr>
              <a:t>our </a:t>
            </a:r>
            <a:r>
              <a:rPr dirty="0" sz="1400">
                <a:latin typeface="Times New Roman"/>
                <a:cs typeface="Times New Roman"/>
              </a:rPr>
              <a:t>search at </a:t>
            </a:r>
            <a:r>
              <a:rPr dirty="0" sz="1400" spc="-5">
                <a:latin typeface="Times New Roman"/>
                <a:cs typeface="Times New Roman"/>
              </a:rPr>
              <a:t>the root node.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compare </a:t>
            </a:r>
            <a:r>
              <a:rPr dirty="0" sz="1400" spc="-5">
                <a:latin typeface="Times New Roman"/>
                <a:cs typeface="Times New Roman"/>
              </a:rPr>
              <a:t>58  with the data in the root node; that is, we </a:t>
            </a:r>
            <a:r>
              <a:rPr dirty="0" sz="1400">
                <a:latin typeface="Times New Roman"/>
                <a:cs typeface="Times New Roman"/>
              </a:rPr>
              <a:t>compare </a:t>
            </a:r>
            <a:r>
              <a:rPr dirty="0" sz="1400" spc="-5">
                <a:latin typeface="Times New Roman"/>
                <a:cs typeface="Times New Roman"/>
              </a:rPr>
              <a:t>58 with </a:t>
            </a:r>
            <a:r>
              <a:rPr dirty="0" sz="1400">
                <a:latin typeface="Times New Roman"/>
                <a:cs typeface="Times New Roman"/>
              </a:rPr>
              <a:t>60. Because </a:t>
            </a:r>
            <a:r>
              <a:rPr dirty="0" sz="1400" spc="-5">
                <a:latin typeface="Times New Roman"/>
                <a:cs typeface="Times New Roman"/>
              </a:rPr>
              <a:t>58 </a:t>
            </a:r>
            <a:r>
              <a:rPr dirty="0" sz="1400">
                <a:latin typeface="Times New Roman"/>
                <a:cs typeface="Times New Roman"/>
              </a:rPr>
              <a:t>≠ </a:t>
            </a:r>
            <a:r>
              <a:rPr dirty="0" sz="1400" spc="-5">
                <a:latin typeface="Times New Roman"/>
                <a:cs typeface="Times New Roman"/>
              </a:rPr>
              <a:t>60 and </a:t>
            </a:r>
            <a:r>
              <a:rPr dirty="0" sz="1400">
                <a:latin typeface="Times New Roman"/>
                <a:cs typeface="Times New Roman"/>
              </a:rPr>
              <a:t>58 &lt; </a:t>
            </a:r>
            <a:r>
              <a:rPr dirty="0" sz="1400" spc="-5">
                <a:latin typeface="Times New Roman"/>
                <a:cs typeface="Times New Roman"/>
              </a:rPr>
              <a:t>60, 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guaranteed that 58 will </a:t>
            </a:r>
            <a:r>
              <a:rPr dirty="0" sz="1400">
                <a:latin typeface="Times New Roman"/>
                <a:cs typeface="Times New Roman"/>
              </a:rPr>
              <a:t>not be </a:t>
            </a:r>
            <a:r>
              <a:rPr dirty="0" sz="1400" spc="-5">
                <a:latin typeface="Times New Roman"/>
                <a:cs typeface="Times New Roman"/>
              </a:rPr>
              <a:t>in the right sub 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root node. Therefore, </a:t>
            </a:r>
            <a:r>
              <a:rPr dirty="0" sz="1400">
                <a:latin typeface="Times New Roman"/>
                <a:cs typeface="Times New Roman"/>
              </a:rPr>
              <a:t>if 58 is </a:t>
            </a:r>
            <a:r>
              <a:rPr dirty="0" sz="1400" spc="-5">
                <a:latin typeface="Times New Roman"/>
                <a:cs typeface="Times New Roman"/>
              </a:rPr>
              <a:t>in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it must </a:t>
            </a:r>
            <a:r>
              <a:rPr dirty="0" sz="1400">
                <a:latin typeface="Times New Roman"/>
                <a:cs typeface="Times New Roman"/>
              </a:rPr>
              <a:t>be in </a:t>
            </a:r>
            <a:r>
              <a:rPr dirty="0" sz="1400" spc="-5">
                <a:latin typeface="Times New Roman"/>
                <a:cs typeface="Times New Roman"/>
              </a:rPr>
              <a:t>the left sub 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root node.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follow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pointer </a:t>
            </a:r>
            <a:r>
              <a:rPr dirty="0" sz="1400">
                <a:latin typeface="Times New Roman"/>
                <a:cs typeface="Times New Roman"/>
              </a:rPr>
              <a:t>of  the </a:t>
            </a:r>
            <a:r>
              <a:rPr dirty="0" sz="1400" spc="-5">
                <a:latin typeface="Times New Roman"/>
                <a:cs typeface="Times New Roman"/>
              </a:rPr>
              <a:t>root node </a:t>
            </a:r>
            <a:r>
              <a:rPr dirty="0" sz="1400">
                <a:latin typeface="Times New Roman"/>
                <a:cs typeface="Times New Roman"/>
              </a:rPr>
              <a:t>and go to </a:t>
            </a:r>
            <a:r>
              <a:rPr dirty="0" sz="1400" spc="-5">
                <a:latin typeface="Times New Roman"/>
                <a:cs typeface="Times New Roman"/>
              </a:rPr>
              <a:t>the node with info 50.We </a:t>
            </a:r>
            <a:r>
              <a:rPr dirty="0" sz="1400">
                <a:latin typeface="Times New Roman"/>
                <a:cs typeface="Times New Roman"/>
              </a:rPr>
              <a:t>now apply 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criteria at </a:t>
            </a:r>
            <a:r>
              <a:rPr dirty="0" sz="1400" spc="-5">
                <a:latin typeface="Times New Roman"/>
                <a:cs typeface="Times New Roman"/>
              </a:rPr>
              <a:t>this node.  </a:t>
            </a: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58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&gt;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50,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must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right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pointer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3600"/>
              </a:lnSpc>
              <a:buAutoNum type="arabicPeriod" startAt="58"/>
              <a:tabLst>
                <a:tab pos="291465" algn="l"/>
              </a:tabLst>
            </a:pPr>
            <a:r>
              <a:rPr dirty="0" sz="1400" spc="-5">
                <a:latin typeface="Times New Roman"/>
                <a:cs typeface="Times New Roman"/>
              </a:rPr>
              <a:t>At this node we find item </a:t>
            </a:r>
            <a:r>
              <a:rPr dirty="0" sz="1400">
                <a:latin typeface="Times New Roman"/>
                <a:cs typeface="Times New Roman"/>
              </a:rPr>
              <a:t>58.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 spc="-10">
                <a:latin typeface="Times New Roman"/>
                <a:cs typeface="Times New Roman"/>
              </a:rPr>
              <a:t>example </a:t>
            </a:r>
            <a:r>
              <a:rPr dirty="0" sz="1400" spc="-5">
                <a:latin typeface="Times New Roman"/>
                <a:cs typeface="Times New Roman"/>
              </a:rPr>
              <a:t>shows that </a:t>
            </a:r>
            <a:r>
              <a:rPr dirty="0" sz="1400">
                <a:latin typeface="Times New Roman"/>
                <a:cs typeface="Times New Roman"/>
              </a:rPr>
              <a:t>every </a:t>
            </a:r>
            <a:r>
              <a:rPr dirty="0" sz="1400" spc="-5">
                <a:latin typeface="Times New Roman"/>
                <a:cs typeface="Times New Roman"/>
              </a:rPr>
              <a:t>time we move down </a:t>
            </a:r>
            <a:r>
              <a:rPr dirty="0" sz="1400">
                <a:latin typeface="Times New Roman"/>
                <a:cs typeface="Times New Roman"/>
              </a:rPr>
              <a:t>to a  </a:t>
            </a:r>
            <a:r>
              <a:rPr dirty="0" sz="1400" spc="-5">
                <a:latin typeface="Times New Roman"/>
                <a:cs typeface="Times New Roman"/>
              </a:rPr>
              <a:t>child,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eliminate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our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nicely  constructed, the search is very </a:t>
            </a:r>
            <a:r>
              <a:rPr dirty="0" sz="1400">
                <a:latin typeface="Times New Roman"/>
                <a:cs typeface="Times New Roman"/>
              </a:rPr>
              <a:t>similar </a:t>
            </a:r>
            <a:r>
              <a:rPr dirty="0" sz="1400" spc="-5">
                <a:latin typeface="Times New Roman"/>
                <a:cs typeface="Times New Roman"/>
              </a:rPr>
              <a:t>to 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 on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arrays.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given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11-7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special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tree,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called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436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5">
                <a:latin typeface="Times New Roman"/>
                <a:cs typeface="Times New Roman"/>
              </a:rPr>
              <a:t>(In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definition,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term </a:t>
            </a:r>
            <a:r>
              <a:rPr dirty="0" sz="1400" spc="5">
                <a:latin typeface="Times New Roman"/>
                <a:cs typeface="Times New Roman"/>
              </a:rPr>
              <a:t>key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node we mean the </a:t>
            </a:r>
            <a:r>
              <a:rPr dirty="0" sz="1400">
                <a:latin typeface="Times New Roman"/>
                <a:cs typeface="Times New Roman"/>
              </a:rPr>
              <a:t>key of </a:t>
            </a:r>
            <a:r>
              <a:rPr dirty="0" sz="1400" spc="-5">
                <a:latin typeface="Times New Roman"/>
                <a:cs typeface="Times New Roman"/>
              </a:rPr>
              <a:t>the data  </a:t>
            </a:r>
            <a:r>
              <a:rPr dirty="0" sz="1400">
                <a:latin typeface="Times New Roman"/>
                <a:cs typeface="Times New Roman"/>
              </a:rPr>
              <a:t>item </a:t>
            </a:r>
            <a:r>
              <a:rPr dirty="0" sz="1400" spc="-5">
                <a:latin typeface="Times New Roman"/>
                <a:cs typeface="Times New Roman"/>
              </a:rPr>
              <a:t>that uniquely identifies 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Definition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A binary </a:t>
            </a:r>
            <a:r>
              <a:rPr dirty="0" sz="1400" spc="-5">
                <a:latin typeface="Times New Roman"/>
                <a:cs typeface="Times New Roman"/>
              </a:rPr>
              <a:t>search tree, T,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either empty </a:t>
            </a:r>
            <a:r>
              <a:rPr dirty="0" sz="1400">
                <a:latin typeface="Times New Roman"/>
                <a:cs typeface="Times New Roman"/>
              </a:rPr>
              <a:t>or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true:</a:t>
            </a:r>
            <a:endParaRPr sz="1400">
              <a:latin typeface="Times New Roman"/>
              <a:cs typeface="Times New Roman"/>
            </a:endParaRPr>
          </a:p>
          <a:p>
            <a:pPr lvl="1" marL="550545" indent="-138430">
              <a:lnSpc>
                <a:spcPct val="100000"/>
              </a:lnSpc>
              <a:spcBef>
                <a:spcPts val="745"/>
              </a:spcBef>
              <a:buAutoNum type="romanLcPeriod"/>
              <a:tabLst>
                <a:tab pos="551180" algn="l"/>
              </a:tabLst>
            </a:pPr>
            <a:r>
              <a:rPr dirty="0" sz="1400">
                <a:latin typeface="Times New Roman"/>
                <a:cs typeface="Times New Roman"/>
              </a:rPr>
              <a:t>T has a </a:t>
            </a:r>
            <a:r>
              <a:rPr dirty="0" sz="1400" spc="-5">
                <a:latin typeface="Times New Roman"/>
                <a:cs typeface="Times New Roman"/>
              </a:rPr>
              <a:t>special node called the </a:t>
            </a:r>
            <a:r>
              <a:rPr dirty="0" sz="1400" spc="-5" b="1">
                <a:latin typeface="Times New Roman"/>
                <a:cs typeface="Times New Roman"/>
              </a:rPr>
              <a:t>root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  <a:p>
            <a:pPr lvl="1" marL="588645" marR="1238885" indent="-176530">
              <a:lnSpc>
                <a:spcPct val="143600"/>
              </a:lnSpc>
              <a:buAutoNum type="romanLcPeriod"/>
              <a:tabLst>
                <a:tab pos="601345" algn="l"/>
              </a:tabLst>
            </a:pPr>
            <a:r>
              <a:rPr dirty="0" sz="1400">
                <a:latin typeface="Times New Roman"/>
                <a:cs typeface="Times New Roman"/>
              </a:rPr>
              <a:t>T has </a:t>
            </a:r>
            <a:r>
              <a:rPr dirty="0" sz="1400" spc="-5">
                <a:latin typeface="Times New Roman"/>
                <a:cs typeface="Times New Roman"/>
              </a:rPr>
              <a:t>two sets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nodes, </a:t>
            </a:r>
            <a:r>
              <a:rPr dirty="0" sz="1400" spc="-5" i="1">
                <a:latin typeface="Times New Roman"/>
                <a:cs typeface="Times New Roman"/>
              </a:rPr>
              <a:t>L</a:t>
            </a:r>
            <a:r>
              <a:rPr dirty="0" baseline="-9259" sz="1350" spc="-7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9259" sz="1350" spc="-7" i="1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the left sub tree and right  </a:t>
            </a:r>
            <a:r>
              <a:rPr dirty="0" sz="1400">
                <a:latin typeface="Times New Roman"/>
                <a:cs typeface="Times New Roman"/>
              </a:rPr>
              <a:t>sub </a:t>
            </a:r>
            <a:r>
              <a:rPr dirty="0" sz="1400" spc="-5">
                <a:latin typeface="Times New Roman"/>
                <a:cs typeface="Times New Roman"/>
              </a:rPr>
              <a:t>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respectively.</a:t>
            </a:r>
            <a:endParaRPr sz="1400">
              <a:latin typeface="Times New Roman"/>
              <a:cs typeface="Times New Roman"/>
            </a:endParaRPr>
          </a:p>
          <a:p>
            <a:pPr lvl="1" marL="722630" marR="1133475" indent="-266700">
              <a:lnSpc>
                <a:spcPts val="2420"/>
              </a:lnSpc>
              <a:spcBef>
                <a:spcPts val="195"/>
              </a:spcBef>
              <a:buAutoNum type="romanLcPeriod"/>
              <a:tabLst>
                <a:tab pos="69532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key in </a:t>
            </a:r>
            <a:r>
              <a:rPr dirty="0" sz="1400" spc="-5">
                <a:latin typeface="Times New Roman"/>
                <a:cs typeface="Times New Roman"/>
              </a:rPr>
              <a:t>the root node is larger than every </a:t>
            </a:r>
            <a:r>
              <a:rPr dirty="0" sz="1400">
                <a:latin typeface="Times New Roman"/>
                <a:cs typeface="Times New Roman"/>
              </a:rPr>
              <a:t>key in the </a:t>
            </a:r>
            <a:r>
              <a:rPr dirty="0" sz="1400" spc="-5">
                <a:latin typeface="Times New Roman"/>
                <a:cs typeface="Times New Roman"/>
              </a:rPr>
              <a:t>left sub </a:t>
            </a:r>
            <a:r>
              <a:rPr dirty="0" sz="1400">
                <a:latin typeface="Times New Roman"/>
                <a:cs typeface="Times New Roman"/>
              </a:rPr>
              <a:t>tree  and </a:t>
            </a:r>
            <a:r>
              <a:rPr dirty="0" sz="1400" spc="-5">
                <a:latin typeface="Times New Roman"/>
                <a:cs typeface="Times New Roman"/>
              </a:rPr>
              <a:t>smaller than every </a:t>
            </a:r>
            <a:r>
              <a:rPr dirty="0" sz="1400">
                <a:latin typeface="Times New Roman"/>
                <a:cs typeface="Times New Roman"/>
              </a:rPr>
              <a:t>key in the right </a:t>
            </a:r>
            <a:r>
              <a:rPr dirty="0" sz="1400" spc="-5">
                <a:latin typeface="Times New Roman"/>
                <a:cs typeface="Times New Roman"/>
              </a:rPr>
              <a:t>sub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lvl="1" marL="684530" indent="-228600">
              <a:lnSpc>
                <a:spcPct val="100000"/>
              </a:lnSpc>
              <a:spcBef>
                <a:spcPts val="535"/>
              </a:spcBef>
              <a:buFont typeface="Times New Roman"/>
              <a:buAutoNum type="romanLcPeriod"/>
              <a:tabLst>
                <a:tab pos="685165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L</a:t>
            </a:r>
            <a:r>
              <a:rPr dirty="0" baseline="-9259" sz="1350" spc="-7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5" i="1">
                <a:latin typeface="Times New Roman"/>
                <a:cs typeface="Times New Roman"/>
              </a:rPr>
              <a:t>R</a:t>
            </a:r>
            <a:r>
              <a:rPr dirty="0" baseline="-9259" sz="1350" spc="-7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are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305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operations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typically performed </a:t>
            </a:r>
            <a:r>
              <a:rPr dirty="0" sz="1400">
                <a:latin typeface="Times New Roman"/>
                <a:cs typeface="Times New Roman"/>
              </a:rPr>
              <a:t>on a binary </a:t>
            </a:r>
            <a:r>
              <a:rPr dirty="0" sz="1400" spc="5">
                <a:latin typeface="Times New Roman"/>
                <a:cs typeface="Times New Roman"/>
              </a:rPr>
              <a:t>search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tree: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40"/>
              </a:spcBef>
              <a:buChar char="•"/>
              <a:tabLst>
                <a:tab pos="635635" algn="l"/>
              </a:tabLst>
            </a:pPr>
            <a:r>
              <a:rPr dirty="0" sz="1400" spc="-5">
                <a:latin typeface="Times New Roman"/>
                <a:cs typeface="Times New Roman"/>
              </a:rPr>
              <a:t>Search the binary search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particular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item.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35"/>
              </a:spcBef>
              <a:buChar char="•"/>
              <a:tabLst>
                <a:tab pos="635635" algn="l"/>
              </a:tabLst>
            </a:pPr>
            <a:r>
              <a:rPr dirty="0" sz="1400">
                <a:latin typeface="Times New Roman"/>
                <a:cs typeface="Times New Roman"/>
              </a:rPr>
              <a:t>Insert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item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35380"/>
            <a:ext cx="6619875" cy="278574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635000" indent="-107314">
              <a:lnSpc>
                <a:spcPct val="100000"/>
              </a:lnSpc>
              <a:spcBef>
                <a:spcPts val="830"/>
              </a:spcBef>
              <a:buChar char="•"/>
              <a:tabLst>
                <a:tab pos="635635" algn="l"/>
              </a:tabLst>
            </a:pPr>
            <a:r>
              <a:rPr dirty="0" sz="1400" spc="-5">
                <a:latin typeface="Times New Roman"/>
                <a:cs typeface="Times New Roman"/>
              </a:rPr>
              <a:t>Delete </a:t>
            </a:r>
            <a:r>
              <a:rPr dirty="0" sz="1400">
                <a:latin typeface="Times New Roman"/>
                <a:cs typeface="Times New Roman"/>
              </a:rPr>
              <a:t>an item from the 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30"/>
              </a:spcBef>
              <a:buChar char="•"/>
              <a:tabLst>
                <a:tab pos="635635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height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35"/>
              </a:spcBef>
              <a:buChar char="•"/>
              <a:tabLst>
                <a:tab pos="635635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nodes in 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marL="634365" indent="-106680">
              <a:lnSpc>
                <a:spcPct val="100000"/>
              </a:lnSpc>
              <a:spcBef>
                <a:spcPts val="745"/>
              </a:spcBef>
              <a:buChar char="•"/>
              <a:tabLst>
                <a:tab pos="63500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leaves in the binary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30"/>
              </a:spcBef>
              <a:buChar char="•"/>
              <a:tabLst>
                <a:tab pos="63563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marL="635000" indent="-107314">
              <a:lnSpc>
                <a:spcPct val="100000"/>
              </a:lnSpc>
              <a:spcBef>
                <a:spcPts val="735"/>
              </a:spcBef>
              <a:buChar char="•"/>
              <a:tabLst>
                <a:tab pos="635635" algn="l"/>
              </a:tabLst>
            </a:pPr>
            <a:r>
              <a:rPr dirty="0" sz="1400">
                <a:latin typeface="Times New Roman"/>
                <a:cs typeface="Times New Roman"/>
              </a:rPr>
              <a:t>Copy the </a:t>
            </a:r>
            <a:r>
              <a:rPr dirty="0" sz="1400" spc="-5">
                <a:latin typeface="Times New Roman"/>
                <a:cs typeface="Times New Roman"/>
              </a:rPr>
              <a:t>binary search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Clearly, </a:t>
            </a:r>
            <a:r>
              <a:rPr dirty="0" sz="1400">
                <a:latin typeface="Times New Roman"/>
                <a:cs typeface="Times New Roman"/>
              </a:rPr>
              <a:t>every binary search </a:t>
            </a:r>
            <a:r>
              <a:rPr dirty="0" sz="1400" spc="-5">
                <a:latin typeface="Times New Roman"/>
                <a:cs typeface="Times New Roman"/>
              </a:rPr>
              <a:t>tree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inorder, preorder,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postorder  traversals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tree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same as </a:t>
            </a:r>
            <a:r>
              <a:rPr dirty="0" sz="1400" spc="-5">
                <a:latin typeface="Times New Roman"/>
                <a:cs typeface="Times New Roman"/>
              </a:rPr>
              <a:t>those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3814933"/>
            <a:ext cx="6624320" cy="5680710"/>
          </a:xfrm>
          <a:prstGeom prst="rect">
            <a:avLst/>
          </a:prstGeom>
        </p:spPr>
        <p:txBody>
          <a:bodyPr wrap="square" lIns="0" tIns="1708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dirty="0" sz="1800" spc="-5">
                <a:latin typeface="Times New Roman"/>
                <a:cs typeface="Times New Roman"/>
              </a:rPr>
              <a:t>Search</a:t>
            </a:r>
            <a:endParaRPr sz="1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240"/>
              </a:spcBef>
            </a:pP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sz="1400">
                <a:latin typeface="Times New Roman"/>
                <a:cs typeface="Times New Roman"/>
              </a:rPr>
              <a:t>search searches 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 tree </a:t>
            </a:r>
            <a:r>
              <a:rPr dirty="0" sz="1400" spc="-5">
                <a:latin typeface="Times New Roman"/>
                <a:cs typeface="Times New Roman"/>
              </a:rPr>
              <a:t>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">
                <a:latin typeface="Times New Roman"/>
                <a:cs typeface="Times New Roman"/>
              </a:rPr>
              <a:t>given </a:t>
            </a:r>
            <a:r>
              <a:rPr dirty="0" sz="1400" spc="-5">
                <a:latin typeface="Times New Roman"/>
                <a:cs typeface="Times New Roman"/>
              </a:rPr>
              <a:t>item. </a:t>
            </a: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item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found in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tree,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returns </a:t>
            </a:r>
            <a:r>
              <a:rPr dirty="0" sz="1400" spc="-5" b="1">
                <a:latin typeface="Times New Roman"/>
                <a:cs typeface="Times New Roman"/>
              </a:rPr>
              <a:t>true</a:t>
            </a:r>
            <a:r>
              <a:rPr dirty="0" sz="1400" spc="-5">
                <a:latin typeface="Times New Roman"/>
                <a:cs typeface="Times New Roman"/>
              </a:rPr>
              <a:t>; otherwise,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returns </a:t>
            </a:r>
            <a:r>
              <a:rPr dirty="0" sz="1400" spc="-5" b="1">
                <a:latin typeface="Times New Roman"/>
                <a:cs typeface="Times New Roman"/>
              </a:rPr>
              <a:t>false</a:t>
            </a:r>
            <a:r>
              <a:rPr dirty="0" sz="1400" spc="-5">
                <a:latin typeface="Times New Roman"/>
                <a:cs typeface="Times New Roman"/>
              </a:rPr>
              <a:t>. Because the pointer </a:t>
            </a:r>
            <a:r>
              <a:rPr dirty="0" sz="1400" spc="-5" b="1">
                <a:latin typeface="Times New Roman"/>
                <a:cs typeface="Times New Roman"/>
              </a:rPr>
              <a:t>root  </a:t>
            </a:r>
            <a:r>
              <a:rPr dirty="0" sz="1400" spc="-5">
                <a:latin typeface="Times New Roman"/>
                <a:cs typeface="Times New Roman"/>
              </a:rPr>
              <a:t>points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root node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search tree, </a:t>
            </a:r>
            <a:r>
              <a:rPr dirty="0" sz="1400" spc="-5">
                <a:latin typeface="Times New Roman"/>
                <a:cs typeface="Times New Roman"/>
              </a:rPr>
              <a:t>we must begin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search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root node.  Furthermore,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root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must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always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root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node,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need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pointer,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say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current</a:t>
            </a:r>
            <a:r>
              <a:rPr dirty="0" sz="1400">
                <a:latin typeface="Times New Roman"/>
                <a:cs typeface="Times New Roman"/>
              </a:rPr>
              <a:t>,  to </a:t>
            </a:r>
            <a:r>
              <a:rPr dirty="0" sz="1400" spc="-5">
                <a:latin typeface="Times New Roman"/>
                <a:cs typeface="Times New Roman"/>
              </a:rPr>
              <a:t>traverse 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search tree. The pointer </a:t>
            </a:r>
            <a:r>
              <a:rPr dirty="0" sz="1400" b="1">
                <a:latin typeface="Times New Roman"/>
                <a:cs typeface="Times New Roman"/>
              </a:rPr>
              <a:t>current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initialized to </a:t>
            </a:r>
            <a:r>
              <a:rPr dirty="0" sz="1400" spc="-5" b="1">
                <a:latin typeface="Times New Roman"/>
                <a:cs typeface="Times New Roman"/>
              </a:rPr>
              <a:t>root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nonempty,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first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compare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info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root </a:t>
            </a:r>
            <a:r>
              <a:rPr dirty="0" sz="1400" spc="-5">
                <a:latin typeface="Times New Roman"/>
                <a:cs typeface="Times New Roman"/>
              </a:rPr>
              <a:t>node. </a:t>
            </a:r>
            <a:r>
              <a:rPr dirty="0" sz="1400" spc="-1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same, we stop the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and return </a:t>
            </a:r>
            <a:r>
              <a:rPr dirty="0" sz="1400" spc="-5" b="1">
                <a:latin typeface="Times New Roman"/>
                <a:cs typeface="Times New Roman"/>
              </a:rPr>
              <a:t>true</a:t>
            </a:r>
            <a:r>
              <a:rPr dirty="0" sz="1400" spc="-5">
                <a:latin typeface="Times New Roman"/>
                <a:cs typeface="Times New Roman"/>
              </a:rPr>
              <a:t>. Otherwise,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search  item is </a:t>
            </a:r>
            <a:r>
              <a:rPr dirty="0" sz="1400" spc="-5">
                <a:latin typeface="Times New Roman"/>
                <a:cs typeface="Times New Roman"/>
              </a:rPr>
              <a:t>smaller than the info in the node, we follow </a:t>
            </a:r>
            <a:r>
              <a:rPr dirty="0" sz="1400" b="1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to go to the left sub tree; otherwise,  we </a:t>
            </a:r>
            <a:r>
              <a:rPr dirty="0" sz="1400">
                <a:latin typeface="Times New Roman"/>
                <a:cs typeface="Times New Roman"/>
              </a:rPr>
              <a:t>follow </a:t>
            </a:r>
            <a:r>
              <a:rPr dirty="0" sz="1400" spc="-5" b="1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to go </a:t>
            </a:r>
            <a:r>
              <a:rPr dirty="0" sz="1400">
                <a:latin typeface="Times New Roman"/>
                <a:cs typeface="Times New Roman"/>
              </a:rPr>
              <a:t>to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 tree.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repeat </a:t>
            </a:r>
            <a:r>
              <a:rPr dirty="0" sz="1400" spc="-5">
                <a:latin typeface="Times New Roman"/>
                <a:cs typeface="Times New Roman"/>
              </a:rPr>
              <a:t>this process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next node. </a:t>
            </a:r>
            <a:r>
              <a:rPr dirty="0" sz="1400">
                <a:latin typeface="Times New Roman"/>
                <a:cs typeface="Times New Roman"/>
              </a:rPr>
              <a:t>If the  search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tree,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node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containing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search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item;  otherwise, the </a:t>
            </a:r>
            <a:r>
              <a:rPr dirty="0" sz="1400">
                <a:latin typeface="Times New Roman"/>
                <a:cs typeface="Times New Roman"/>
              </a:rPr>
              <a:t>search ends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empty </a:t>
            </a:r>
            <a:r>
              <a:rPr dirty="0" sz="1400">
                <a:latin typeface="Times New Roman"/>
                <a:cs typeface="Times New Roman"/>
              </a:rPr>
              <a:t>sub tree. </a:t>
            </a:r>
            <a:r>
              <a:rPr dirty="0" sz="1400" spc="-5">
                <a:latin typeface="Times New Roman"/>
                <a:cs typeface="Times New Roman"/>
              </a:rPr>
              <a:t>Thus, the general algorithm </a:t>
            </a:r>
            <a:r>
              <a:rPr dirty="0" sz="1400">
                <a:latin typeface="Times New Roman"/>
                <a:cs typeface="Times New Roman"/>
              </a:rPr>
              <a:t>is 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350" spc="-5" b="1">
                <a:latin typeface="Cambria"/>
                <a:cs typeface="Cambria"/>
              </a:rPr>
              <a:t>if(root ==</a:t>
            </a:r>
            <a:r>
              <a:rPr dirty="0" sz="1350" spc="-10" b="1">
                <a:latin typeface="Cambria"/>
                <a:cs typeface="Cambria"/>
              </a:rPr>
              <a:t> </a:t>
            </a:r>
            <a:r>
              <a:rPr dirty="0" sz="1350" b="1">
                <a:latin typeface="Cambria"/>
                <a:cs typeface="Cambria"/>
              </a:rPr>
              <a:t>NULL)</a:t>
            </a:r>
            <a:endParaRPr sz="135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760"/>
              </a:spcBef>
            </a:pPr>
            <a:r>
              <a:rPr dirty="0" sz="1350" b="1">
                <a:latin typeface="Cambria"/>
                <a:cs typeface="Cambria"/>
              </a:rPr>
              <a:t>{</a:t>
            </a:r>
            <a:endParaRPr sz="1350">
              <a:latin typeface="Cambria"/>
              <a:cs typeface="Cambria"/>
            </a:endParaRPr>
          </a:p>
          <a:p>
            <a:pPr marL="278130" marR="3262629">
              <a:lnSpc>
                <a:spcPct val="146700"/>
              </a:lnSpc>
            </a:pPr>
            <a:r>
              <a:rPr dirty="0" sz="1350" spc="-5" b="1">
                <a:latin typeface="Cambria"/>
                <a:cs typeface="Cambria"/>
              </a:rPr>
              <a:t>Cout&lt;&lt;” Cannot </a:t>
            </a:r>
            <a:r>
              <a:rPr dirty="0" sz="1350" b="1">
                <a:latin typeface="Cambria"/>
                <a:cs typeface="Cambria"/>
              </a:rPr>
              <a:t>search an </a:t>
            </a:r>
            <a:r>
              <a:rPr dirty="0" sz="1350" spc="-5" b="1">
                <a:latin typeface="Cambria"/>
                <a:cs typeface="Cambria"/>
              </a:rPr>
              <a:t>empty tree” </a:t>
            </a:r>
            <a:r>
              <a:rPr dirty="0" sz="1350" b="1">
                <a:latin typeface="Cambria"/>
                <a:cs typeface="Cambria"/>
              </a:rPr>
              <a:t>;  </a:t>
            </a:r>
            <a:r>
              <a:rPr dirty="0" sz="1350" spc="-5" b="1">
                <a:latin typeface="Cambria"/>
                <a:cs typeface="Cambria"/>
              </a:rPr>
              <a:t>return;</a:t>
            </a:r>
            <a:endParaRPr sz="135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740"/>
              </a:spcBef>
            </a:pPr>
            <a:r>
              <a:rPr dirty="0" sz="1350" b="1">
                <a:latin typeface="Cambria"/>
                <a:cs typeface="Cambria"/>
              </a:rPr>
              <a:t>}</a:t>
            </a:r>
            <a:endParaRPr sz="13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38733"/>
            <a:ext cx="6624955" cy="921194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855"/>
              </a:spcBef>
            </a:pPr>
            <a:r>
              <a:rPr dirty="0" sz="1350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755"/>
              </a:spcBef>
            </a:pPr>
            <a:r>
              <a:rPr dirty="0" sz="1350" b="1">
                <a:latin typeface="Cambria"/>
                <a:cs typeface="Cambria"/>
              </a:rPr>
              <a:t>{</a:t>
            </a:r>
            <a:endParaRPr sz="1350">
              <a:latin typeface="Cambria"/>
              <a:cs typeface="Cambria"/>
            </a:endParaRPr>
          </a:p>
          <a:p>
            <a:pPr marL="390525">
              <a:lnSpc>
                <a:spcPct val="100000"/>
              </a:lnSpc>
              <a:spcBef>
                <a:spcPts val="755"/>
              </a:spcBef>
            </a:pPr>
            <a:r>
              <a:rPr dirty="0" sz="1350" spc="-5" b="1">
                <a:latin typeface="Cambria"/>
                <a:cs typeface="Cambria"/>
              </a:rPr>
              <a:t>current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-1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root;</a:t>
            </a:r>
            <a:endParaRPr sz="1350">
              <a:latin typeface="Cambria"/>
              <a:cs typeface="Cambria"/>
            </a:endParaRPr>
          </a:p>
          <a:p>
            <a:pPr marL="392430">
              <a:lnSpc>
                <a:spcPct val="100000"/>
              </a:lnSpc>
              <a:spcBef>
                <a:spcPts val="760"/>
              </a:spcBef>
            </a:pPr>
            <a:r>
              <a:rPr dirty="0" sz="1350" spc="-5" b="1">
                <a:latin typeface="Cambria"/>
                <a:cs typeface="Cambria"/>
              </a:rPr>
              <a:t>while (current </a:t>
            </a:r>
            <a:r>
              <a:rPr dirty="0" sz="1350" b="1">
                <a:latin typeface="Cambria"/>
                <a:cs typeface="Cambria"/>
              </a:rPr>
              <a:t>!= </a:t>
            </a:r>
            <a:r>
              <a:rPr dirty="0" sz="1350" spc="-5" b="1">
                <a:latin typeface="Cambria"/>
                <a:cs typeface="Cambria"/>
              </a:rPr>
              <a:t>NULL &amp;&amp; current-&gt;info </a:t>
            </a:r>
            <a:r>
              <a:rPr dirty="0" sz="1350" b="1">
                <a:latin typeface="Cambria"/>
                <a:cs typeface="Cambria"/>
              </a:rPr>
              <a:t>!= </a:t>
            </a:r>
            <a:r>
              <a:rPr dirty="0" sz="1350" spc="-5" b="1">
                <a:latin typeface="Cambria"/>
                <a:cs typeface="Cambria"/>
              </a:rPr>
              <a:t>the</a:t>
            </a:r>
            <a:r>
              <a:rPr dirty="0" sz="1350" spc="-4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element)</a:t>
            </a:r>
            <a:endParaRPr sz="1350">
              <a:latin typeface="Cambria"/>
              <a:cs typeface="Cambria"/>
            </a:endParaRPr>
          </a:p>
          <a:p>
            <a:pPr marL="392430">
              <a:lnSpc>
                <a:spcPct val="100000"/>
              </a:lnSpc>
              <a:spcBef>
                <a:spcPts val="740"/>
              </a:spcBef>
            </a:pPr>
            <a:r>
              <a:rPr dirty="0" sz="1350" b="1">
                <a:latin typeface="Cambria"/>
                <a:cs typeface="Cambria"/>
              </a:rPr>
              <a:t>{</a:t>
            </a:r>
            <a:endParaRPr sz="1350">
              <a:latin typeface="Cambria"/>
              <a:cs typeface="Cambria"/>
            </a:endParaRPr>
          </a:p>
          <a:p>
            <a:pPr marL="844550" marR="3501390" indent="-165100">
              <a:lnSpc>
                <a:spcPct val="146700"/>
              </a:lnSpc>
            </a:pPr>
            <a:r>
              <a:rPr dirty="0" sz="1350" spc="-5" b="1">
                <a:latin typeface="Cambria"/>
                <a:cs typeface="Cambria"/>
              </a:rPr>
              <a:t>if(current-&gt;info </a:t>
            </a:r>
            <a:r>
              <a:rPr dirty="0" sz="1350" b="1">
                <a:latin typeface="Cambria"/>
                <a:cs typeface="Cambria"/>
              </a:rPr>
              <a:t>&gt; </a:t>
            </a:r>
            <a:r>
              <a:rPr dirty="0" sz="1350" spc="-5" b="1">
                <a:latin typeface="Cambria"/>
                <a:cs typeface="Cambria"/>
              </a:rPr>
              <a:t>the element)  current </a:t>
            </a:r>
            <a:r>
              <a:rPr dirty="0" sz="1350" b="1">
                <a:latin typeface="Cambria"/>
                <a:cs typeface="Cambria"/>
              </a:rPr>
              <a:t>= current </a:t>
            </a:r>
            <a:r>
              <a:rPr dirty="0" sz="1350" spc="-5" b="1">
                <a:latin typeface="Cambria"/>
                <a:cs typeface="Cambria"/>
              </a:rPr>
              <a:t>-&gt;</a:t>
            </a:r>
            <a:r>
              <a:rPr dirty="0" sz="1350" spc="-30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left;</a:t>
            </a:r>
            <a:endParaRPr sz="1350">
              <a:latin typeface="Cambria"/>
              <a:cs typeface="Cambria"/>
            </a:endParaRPr>
          </a:p>
          <a:p>
            <a:pPr marL="655955">
              <a:lnSpc>
                <a:spcPct val="100000"/>
              </a:lnSpc>
              <a:spcBef>
                <a:spcPts val="760"/>
              </a:spcBef>
            </a:pPr>
            <a:r>
              <a:rPr dirty="0" sz="1350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  <a:p>
            <a:pPr marL="844550">
              <a:lnSpc>
                <a:spcPct val="100000"/>
              </a:lnSpc>
              <a:spcBef>
                <a:spcPts val="755"/>
              </a:spcBef>
            </a:pPr>
            <a:r>
              <a:rPr dirty="0" sz="1350" spc="-5" b="1">
                <a:latin typeface="Cambria"/>
                <a:cs typeface="Cambria"/>
              </a:rPr>
              <a:t>current </a:t>
            </a:r>
            <a:r>
              <a:rPr dirty="0" sz="1350" b="1">
                <a:latin typeface="Cambria"/>
                <a:cs typeface="Cambria"/>
              </a:rPr>
              <a:t>= current </a:t>
            </a:r>
            <a:r>
              <a:rPr dirty="0" sz="1350" spc="-5" b="1">
                <a:latin typeface="Cambria"/>
                <a:cs typeface="Cambria"/>
              </a:rPr>
              <a:t>-&gt;</a:t>
            </a:r>
            <a:r>
              <a:rPr dirty="0" sz="1350" spc="-20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right;</a:t>
            </a:r>
            <a:endParaRPr sz="1350">
              <a:latin typeface="Cambria"/>
              <a:cs typeface="Cambria"/>
            </a:endParaRPr>
          </a:p>
          <a:p>
            <a:pPr marL="392430">
              <a:lnSpc>
                <a:spcPct val="100000"/>
              </a:lnSpc>
              <a:spcBef>
                <a:spcPts val="760"/>
              </a:spcBef>
            </a:pPr>
            <a:r>
              <a:rPr dirty="0" sz="1350" b="1">
                <a:latin typeface="Cambria"/>
                <a:cs typeface="Cambria"/>
              </a:rPr>
              <a:t>}</a:t>
            </a:r>
            <a:endParaRPr sz="1350">
              <a:latin typeface="Cambria"/>
              <a:cs typeface="Cambria"/>
            </a:endParaRPr>
          </a:p>
          <a:p>
            <a:pPr marL="617855" marR="3651250" indent="-227329">
              <a:lnSpc>
                <a:spcPts val="2380"/>
              </a:lnSpc>
              <a:spcBef>
                <a:spcPts val="190"/>
              </a:spcBef>
            </a:pPr>
            <a:r>
              <a:rPr dirty="0" sz="1350" b="1">
                <a:latin typeface="Cambria"/>
                <a:cs typeface="Cambria"/>
              </a:rPr>
              <a:t>if </a:t>
            </a:r>
            <a:r>
              <a:rPr dirty="0" sz="1350" spc="-5" b="1">
                <a:latin typeface="Cambria"/>
                <a:cs typeface="Cambria"/>
              </a:rPr>
              <a:t>(current-&gt;info </a:t>
            </a:r>
            <a:r>
              <a:rPr dirty="0" sz="1350" b="1">
                <a:latin typeface="Cambria"/>
                <a:cs typeface="Cambria"/>
              </a:rPr>
              <a:t>== </a:t>
            </a:r>
            <a:r>
              <a:rPr dirty="0" sz="1350" spc="-5" b="1">
                <a:latin typeface="Cambria"/>
                <a:cs typeface="Cambria"/>
              </a:rPr>
              <a:t>the </a:t>
            </a:r>
            <a:r>
              <a:rPr dirty="0" sz="1350" b="1">
                <a:latin typeface="Cambria"/>
                <a:cs typeface="Cambria"/>
              </a:rPr>
              <a:t>element)  </a:t>
            </a:r>
            <a:r>
              <a:rPr dirty="0" sz="1350" spc="-5" b="1">
                <a:latin typeface="Cambria"/>
                <a:cs typeface="Cambria"/>
              </a:rPr>
              <a:t>cout&lt;&lt; “found the element”;  return;</a:t>
            </a:r>
            <a:endParaRPr sz="1350">
              <a:latin typeface="Cambria"/>
              <a:cs typeface="Cambria"/>
            </a:endParaRPr>
          </a:p>
          <a:p>
            <a:pPr marL="354330">
              <a:lnSpc>
                <a:spcPct val="100000"/>
              </a:lnSpc>
              <a:spcBef>
                <a:spcPts val="540"/>
              </a:spcBef>
            </a:pPr>
            <a:r>
              <a:rPr dirty="0" sz="1350" spc="-5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  <a:p>
            <a:pPr marL="581025" marR="3371215" indent="-1905">
              <a:lnSpc>
                <a:spcPct val="146700"/>
              </a:lnSpc>
            </a:pPr>
            <a:r>
              <a:rPr dirty="0" sz="1350" spc="-5" b="1">
                <a:latin typeface="Cambria"/>
                <a:cs typeface="Cambria"/>
              </a:rPr>
              <a:t>cout&lt;&lt;”the </a:t>
            </a:r>
            <a:r>
              <a:rPr dirty="0" sz="1350" b="1">
                <a:latin typeface="Cambria"/>
                <a:cs typeface="Cambria"/>
              </a:rPr>
              <a:t>element </a:t>
            </a:r>
            <a:r>
              <a:rPr dirty="0" sz="1350" spc="-5" b="1">
                <a:latin typeface="Cambria"/>
                <a:cs typeface="Cambria"/>
              </a:rPr>
              <a:t>does </a:t>
            </a:r>
            <a:r>
              <a:rPr dirty="0" sz="1350" b="1">
                <a:latin typeface="Cambria"/>
                <a:cs typeface="Cambria"/>
              </a:rPr>
              <a:t>not </a:t>
            </a:r>
            <a:r>
              <a:rPr dirty="0" sz="1350" spc="-5" b="1">
                <a:latin typeface="Cambria"/>
                <a:cs typeface="Cambria"/>
              </a:rPr>
              <a:t>exit”  return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350" b="1">
                <a:latin typeface="Cambria"/>
                <a:cs typeface="Cambria"/>
              </a:rPr>
              <a:t>}</a:t>
            </a:r>
            <a:endParaRPr sz="135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800" spc="-5">
                <a:latin typeface="Times New Roman"/>
                <a:cs typeface="Times New Roman"/>
              </a:rPr>
              <a:t>Insert</a:t>
            </a:r>
            <a:endParaRPr sz="1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  <a:spcBef>
                <a:spcPts val="254"/>
              </a:spcBef>
            </a:pPr>
            <a:r>
              <a:rPr dirty="0" sz="1400" spc="-5">
                <a:latin typeface="Times New Roman"/>
                <a:cs typeface="Times New Roman"/>
              </a:rPr>
              <a:t>After inserting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item </a:t>
            </a:r>
            <a:r>
              <a:rPr dirty="0" sz="1400">
                <a:latin typeface="Times New Roman"/>
                <a:cs typeface="Times New Roman"/>
              </a:rPr>
              <a:t>in a binary search </a:t>
            </a:r>
            <a:r>
              <a:rPr dirty="0" sz="1400" spc="-5">
                <a:latin typeface="Times New Roman"/>
                <a:cs typeface="Times New Roman"/>
              </a:rPr>
              <a:t>tree, the resulting binary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must also </a:t>
            </a:r>
            <a:r>
              <a:rPr dirty="0" sz="1400">
                <a:latin typeface="Times New Roman"/>
                <a:cs typeface="Times New Roman"/>
              </a:rPr>
              <a:t>be a binary  search </a:t>
            </a:r>
            <a:r>
              <a:rPr dirty="0" sz="1400" spc="-5">
                <a:latin typeface="Times New Roman"/>
                <a:cs typeface="Times New Roman"/>
              </a:rPr>
              <a:t>tree. To </a:t>
            </a:r>
            <a:r>
              <a:rPr dirty="0" sz="1400">
                <a:latin typeface="Times New Roman"/>
                <a:cs typeface="Times New Roman"/>
              </a:rPr>
              <a:t>insert a new </a:t>
            </a:r>
            <a:r>
              <a:rPr dirty="0" sz="1400" spc="-5">
                <a:latin typeface="Times New Roman"/>
                <a:cs typeface="Times New Roman"/>
              </a:rPr>
              <a:t>item, </a:t>
            </a:r>
            <a:r>
              <a:rPr dirty="0" sz="1400">
                <a:latin typeface="Times New Roman"/>
                <a:cs typeface="Times New Roman"/>
              </a:rPr>
              <a:t>first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the binary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tree and find the </a:t>
            </a:r>
            <a:r>
              <a:rPr dirty="0" sz="1400">
                <a:latin typeface="Times New Roman"/>
                <a:cs typeface="Times New Roman"/>
              </a:rPr>
              <a:t>place  </a:t>
            </a:r>
            <a:r>
              <a:rPr dirty="0" sz="1400" spc="-5">
                <a:latin typeface="Times New Roman"/>
                <a:cs typeface="Times New Roman"/>
              </a:rPr>
              <a:t>where the </a:t>
            </a:r>
            <a:r>
              <a:rPr dirty="0" sz="1400">
                <a:latin typeface="Times New Roman"/>
                <a:cs typeface="Times New Roman"/>
              </a:rPr>
              <a:t>new </a:t>
            </a:r>
            <a:r>
              <a:rPr dirty="0" sz="1400" spc="-5">
                <a:latin typeface="Times New Roman"/>
                <a:cs typeface="Times New Roman"/>
              </a:rPr>
              <a:t>item </a:t>
            </a:r>
            <a:r>
              <a:rPr dirty="0" sz="1400">
                <a:latin typeface="Times New Roman"/>
                <a:cs typeface="Times New Roman"/>
              </a:rPr>
              <a:t>is to </a:t>
            </a:r>
            <a:r>
              <a:rPr dirty="0" sz="1400" spc="-5">
                <a:latin typeface="Times New Roman"/>
                <a:cs typeface="Times New Roman"/>
              </a:rPr>
              <a:t>be inserted. Here we </a:t>
            </a:r>
            <a:r>
              <a:rPr dirty="0" sz="1400">
                <a:latin typeface="Times New Roman"/>
                <a:cs typeface="Times New Roman"/>
              </a:rPr>
              <a:t>traverse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search </a:t>
            </a:r>
            <a:r>
              <a:rPr dirty="0" sz="1400" spc="-5">
                <a:latin typeface="Times New Roman"/>
                <a:cs typeface="Times New Roman"/>
              </a:rPr>
              <a:t>tree with two  pointers—a pointer, say </a:t>
            </a:r>
            <a:r>
              <a:rPr dirty="0" sz="1400" b="1">
                <a:latin typeface="Times New Roman"/>
                <a:cs typeface="Times New Roman"/>
              </a:rPr>
              <a:t>current</a:t>
            </a:r>
            <a:r>
              <a:rPr dirty="0" sz="1400">
                <a:latin typeface="Times New Roman"/>
                <a:cs typeface="Times New Roman"/>
              </a:rPr>
              <a:t>, to </a:t>
            </a:r>
            <a:r>
              <a:rPr dirty="0" sz="1400" spc="-5">
                <a:latin typeface="Times New Roman"/>
                <a:cs typeface="Times New Roman"/>
              </a:rPr>
              <a:t>check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current node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pointer, say </a:t>
            </a:r>
            <a:r>
              <a:rPr dirty="0" sz="1400" b="1">
                <a:latin typeface="Times New Roman"/>
                <a:cs typeface="Times New Roman"/>
              </a:rPr>
              <a:t>trailCurrent</a:t>
            </a:r>
            <a:r>
              <a:rPr dirty="0" sz="1400">
                <a:latin typeface="Times New Roman"/>
                <a:cs typeface="Times New Roman"/>
              </a:rPr>
              <a:t>,  </a:t>
            </a:r>
            <a:r>
              <a:rPr dirty="0" sz="1400" spc="-5">
                <a:latin typeface="Times New Roman"/>
                <a:cs typeface="Times New Roman"/>
              </a:rPr>
              <a:t>pointing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parent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current. Because duplicate </a:t>
            </a:r>
            <a:r>
              <a:rPr dirty="0" sz="1400" spc="-10">
                <a:latin typeface="Times New Roman"/>
                <a:cs typeface="Times New Roman"/>
              </a:rPr>
              <a:t>items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allowed, our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must  end </a:t>
            </a:r>
            <a:r>
              <a:rPr dirty="0" sz="1400" spc="-10">
                <a:latin typeface="Times New Roman"/>
                <a:cs typeface="Times New Roman"/>
              </a:rPr>
              <a:t>at an </a:t>
            </a:r>
            <a:r>
              <a:rPr dirty="0" sz="1400" spc="-5">
                <a:latin typeface="Times New Roman"/>
                <a:cs typeface="Times New Roman"/>
              </a:rPr>
              <a:t>empty </a:t>
            </a:r>
            <a:r>
              <a:rPr dirty="0" sz="1400">
                <a:latin typeface="Times New Roman"/>
                <a:cs typeface="Times New Roman"/>
              </a:rPr>
              <a:t>sub tree.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then use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pointer </a:t>
            </a:r>
            <a:r>
              <a:rPr dirty="0" sz="1400" spc="-5" b="1">
                <a:latin typeface="Times New Roman"/>
                <a:cs typeface="Times New Roman"/>
              </a:rPr>
              <a:t>trailCurrent </a:t>
            </a:r>
            <a:r>
              <a:rPr dirty="0" sz="1400" spc="-5">
                <a:latin typeface="Times New Roman"/>
                <a:cs typeface="Times New Roman"/>
              </a:rPr>
              <a:t>to insert the </a:t>
            </a:r>
            <a:r>
              <a:rPr dirty="0" sz="1400">
                <a:latin typeface="Times New Roman"/>
                <a:cs typeface="Times New Roman"/>
              </a:rPr>
              <a:t>new item at  the </a:t>
            </a:r>
            <a:r>
              <a:rPr dirty="0" sz="1400" spc="-5">
                <a:latin typeface="Times New Roman"/>
                <a:cs typeface="Times New Roman"/>
              </a:rPr>
              <a:t>proper place. The </a:t>
            </a:r>
            <a:r>
              <a:rPr dirty="0" sz="1400">
                <a:latin typeface="Times New Roman"/>
                <a:cs typeface="Times New Roman"/>
              </a:rPr>
              <a:t>item to be </a:t>
            </a:r>
            <a:r>
              <a:rPr dirty="0" sz="1400" spc="-5">
                <a:latin typeface="Times New Roman"/>
                <a:cs typeface="Times New Roman"/>
              </a:rPr>
              <a:t>inserted, </a:t>
            </a:r>
            <a:r>
              <a:rPr dirty="0" sz="1400" spc="-5" b="1">
                <a:latin typeface="Times New Roman"/>
                <a:cs typeface="Times New Roman"/>
              </a:rPr>
              <a:t>insertItem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passed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parameter to the function  </a:t>
            </a:r>
            <a:r>
              <a:rPr dirty="0" sz="1400" b="1">
                <a:latin typeface="Times New Roman"/>
                <a:cs typeface="Times New Roman"/>
              </a:rPr>
              <a:t>insert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general algorithm </a:t>
            </a:r>
            <a:r>
              <a:rPr dirty="0" sz="1400">
                <a:latin typeface="Times New Roman"/>
                <a:cs typeface="Times New Roman"/>
              </a:rPr>
              <a:t>is as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6350">
              <a:lnSpc>
                <a:spcPct val="146700"/>
              </a:lnSpc>
              <a:tabLst>
                <a:tab pos="333375" algn="l"/>
              </a:tabLst>
            </a:pPr>
            <a:r>
              <a:rPr dirty="0" sz="1350" spc="-5" b="1">
                <a:latin typeface="Cambria"/>
                <a:cs typeface="Cambria"/>
              </a:rPr>
              <a:t>a.	Create </a:t>
            </a:r>
            <a:r>
              <a:rPr dirty="0" sz="1350" b="1">
                <a:latin typeface="Cambria"/>
                <a:cs typeface="Cambria"/>
              </a:rPr>
              <a:t>a new node </a:t>
            </a:r>
            <a:r>
              <a:rPr dirty="0" sz="1350" spc="-5" b="1">
                <a:latin typeface="Cambria"/>
                <a:cs typeface="Cambria"/>
              </a:rPr>
              <a:t>and </a:t>
            </a:r>
            <a:r>
              <a:rPr dirty="0" sz="1350" b="1">
                <a:latin typeface="Cambria"/>
                <a:cs typeface="Cambria"/>
              </a:rPr>
              <a:t>copy </a:t>
            </a:r>
            <a:r>
              <a:rPr dirty="0" sz="1350" spc="-5" b="1">
                <a:latin typeface="Cambria"/>
                <a:cs typeface="Cambria"/>
              </a:rPr>
              <a:t>insertItem </a:t>
            </a:r>
            <a:r>
              <a:rPr dirty="0" sz="1350" b="1">
                <a:latin typeface="Cambria"/>
                <a:cs typeface="Cambria"/>
              </a:rPr>
              <a:t>into </a:t>
            </a:r>
            <a:r>
              <a:rPr dirty="0" sz="1350" spc="-5" b="1">
                <a:latin typeface="Cambria"/>
                <a:cs typeface="Cambria"/>
              </a:rPr>
              <a:t>the </a:t>
            </a:r>
            <a:r>
              <a:rPr dirty="0" sz="1350" b="1">
                <a:latin typeface="Cambria"/>
                <a:cs typeface="Cambria"/>
              </a:rPr>
              <a:t>new </a:t>
            </a:r>
            <a:r>
              <a:rPr dirty="0" sz="1350" spc="-5" b="1">
                <a:latin typeface="Cambria"/>
                <a:cs typeface="Cambria"/>
              </a:rPr>
              <a:t>node. </a:t>
            </a:r>
            <a:r>
              <a:rPr dirty="0" sz="1350" b="1">
                <a:latin typeface="Cambria"/>
                <a:cs typeface="Cambria"/>
              </a:rPr>
              <a:t>Also set </a:t>
            </a:r>
            <a:r>
              <a:rPr dirty="0" sz="1350" spc="-5" b="1">
                <a:latin typeface="Cambria"/>
                <a:cs typeface="Cambria"/>
              </a:rPr>
              <a:t>left and </a:t>
            </a:r>
            <a:r>
              <a:rPr dirty="0" sz="1350" b="1">
                <a:latin typeface="Cambria"/>
                <a:cs typeface="Cambria"/>
              </a:rPr>
              <a:t>right  of </a:t>
            </a:r>
            <a:r>
              <a:rPr dirty="0" sz="1350" spc="-5" b="1">
                <a:latin typeface="Cambria"/>
                <a:cs typeface="Cambria"/>
              </a:rPr>
              <a:t>the </a:t>
            </a:r>
            <a:r>
              <a:rPr dirty="0" sz="1350" b="1">
                <a:latin typeface="Cambria"/>
                <a:cs typeface="Cambria"/>
              </a:rPr>
              <a:t>new </a:t>
            </a:r>
            <a:r>
              <a:rPr dirty="0" sz="1350" spc="-5" b="1">
                <a:latin typeface="Cambria"/>
                <a:cs typeface="Cambria"/>
              </a:rPr>
              <a:t>node </a:t>
            </a:r>
            <a:r>
              <a:rPr dirty="0" sz="1350" b="1">
                <a:latin typeface="Cambria"/>
                <a:cs typeface="Cambria"/>
              </a:rPr>
              <a:t>to</a:t>
            </a:r>
            <a:r>
              <a:rPr dirty="0" sz="1350" spc="-30" b="1">
                <a:latin typeface="Cambria"/>
                <a:cs typeface="Cambria"/>
              </a:rPr>
              <a:t> </a:t>
            </a:r>
            <a:r>
              <a:rPr dirty="0" sz="1350" b="1">
                <a:latin typeface="Cambria"/>
                <a:cs typeface="Cambria"/>
              </a:rPr>
              <a:t>NULL.</a:t>
            </a:r>
            <a:endParaRPr sz="13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5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75918"/>
            <a:ext cx="6623050" cy="149606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75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  <a:p>
            <a:pPr marL="12700" marR="641350">
              <a:lnSpc>
                <a:spcPct val="146700"/>
              </a:lnSpc>
              <a:spcBef>
                <a:spcPts val="70"/>
              </a:spcBef>
              <a:tabLst>
                <a:tab pos="304800" algn="l"/>
              </a:tabLst>
            </a:pPr>
            <a:r>
              <a:rPr dirty="0" sz="1350" b="1">
                <a:latin typeface="Cambria"/>
                <a:cs typeface="Cambria"/>
              </a:rPr>
              <a:t>b.	if </a:t>
            </a:r>
            <a:r>
              <a:rPr dirty="0" sz="1350" spc="-5" b="1">
                <a:latin typeface="Cambria"/>
                <a:cs typeface="Cambria"/>
              </a:rPr>
              <a:t>the root is NULL, the tree </a:t>
            </a:r>
            <a:r>
              <a:rPr dirty="0" sz="1350" b="1">
                <a:latin typeface="Cambria"/>
                <a:cs typeface="Cambria"/>
              </a:rPr>
              <a:t>is empty so make </a:t>
            </a:r>
            <a:r>
              <a:rPr dirty="0" sz="1350" spc="-5" b="1">
                <a:latin typeface="Cambria"/>
                <a:cs typeface="Cambria"/>
              </a:rPr>
              <a:t>root point </a:t>
            </a:r>
            <a:r>
              <a:rPr dirty="0" sz="1350" b="1">
                <a:latin typeface="Cambria"/>
                <a:cs typeface="Cambria"/>
              </a:rPr>
              <a:t>to </a:t>
            </a:r>
            <a:r>
              <a:rPr dirty="0" sz="1350" spc="-5" b="1">
                <a:latin typeface="Cambria"/>
                <a:cs typeface="Cambria"/>
              </a:rPr>
              <a:t>the </a:t>
            </a:r>
            <a:r>
              <a:rPr dirty="0" sz="1350" b="1">
                <a:latin typeface="Cambria"/>
                <a:cs typeface="Cambria"/>
              </a:rPr>
              <a:t>new </a:t>
            </a:r>
            <a:r>
              <a:rPr dirty="0" sz="1350" spc="-5" b="1">
                <a:latin typeface="Cambria"/>
                <a:cs typeface="Cambria"/>
              </a:rPr>
              <a:t>node.  </a:t>
            </a:r>
            <a:r>
              <a:rPr dirty="0" sz="1350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350" b="1">
                <a:latin typeface="Cambria"/>
                <a:cs typeface="Cambria"/>
              </a:rPr>
              <a:t>{</a:t>
            </a:r>
            <a:endParaRPr sz="1350">
              <a:latin typeface="Cambria"/>
              <a:cs typeface="Cambria"/>
            </a:endParaRPr>
          </a:p>
          <a:p>
            <a:pPr marL="354330">
              <a:lnSpc>
                <a:spcPct val="100000"/>
              </a:lnSpc>
              <a:spcBef>
                <a:spcPts val="755"/>
              </a:spcBef>
            </a:pPr>
            <a:r>
              <a:rPr dirty="0" sz="1350" spc="-5" b="1">
                <a:latin typeface="Cambria"/>
                <a:cs typeface="Cambria"/>
              </a:rPr>
              <a:t>current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-5" b="1">
                <a:latin typeface="Cambria"/>
                <a:cs typeface="Cambria"/>
              </a:rPr>
              <a:t> root;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015" y="1639569"/>
            <a:ext cx="1936114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5" b="1">
                <a:latin typeface="Cambria"/>
                <a:cs typeface="Cambria"/>
              </a:rPr>
              <a:t>//search the binary</a:t>
            </a:r>
            <a:r>
              <a:rPr dirty="0" sz="1350" spc="-4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tree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8308" y="1544471"/>
            <a:ext cx="2106295" cy="93091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350" spc="-5" b="1">
                <a:latin typeface="Cambria"/>
                <a:cs typeface="Cambria"/>
              </a:rPr>
              <a:t>while (current </a:t>
            </a:r>
            <a:r>
              <a:rPr dirty="0" sz="1350" b="1">
                <a:latin typeface="Cambria"/>
                <a:cs typeface="Cambria"/>
              </a:rPr>
              <a:t>!=</a:t>
            </a:r>
            <a:r>
              <a:rPr dirty="0" sz="1350" spc="-2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NULL)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350" b="1">
                <a:latin typeface="Cambria"/>
                <a:cs typeface="Cambria"/>
              </a:rPr>
              <a:t>{</a:t>
            </a:r>
            <a:endParaRPr sz="1350">
              <a:latin typeface="Cambria"/>
              <a:cs typeface="Cambria"/>
            </a:endParaRPr>
          </a:p>
          <a:p>
            <a:pPr marL="314325">
              <a:lnSpc>
                <a:spcPct val="100000"/>
              </a:lnSpc>
              <a:spcBef>
                <a:spcPts val="755"/>
              </a:spcBef>
            </a:pPr>
            <a:r>
              <a:rPr dirty="0" sz="1350" spc="-5" b="1">
                <a:latin typeface="Cambria"/>
                <a:cs typeface="Cambria"/>
              </a:rPr>
              <a:t>trailCurrent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-50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current;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0208" y="2449728"/>
            <a:ext cx="3872229" cy="304101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352425">
              <a:lnSpc>
                <a:spcPct val="100000"/>
              </a:lnSpc>
              <a:spcBef>
                <a:spcPts val="855"/>
              </a:spcBef>
            </a:pPr>
            <a:r>
              <a:rPr dirty="0" sz="1350" spc="-5" b="1">
                <a:latin typeface="Cambria"/>
                <a:cs typeface="Cambria"/>
              </a:rPr>
              <a:t>if (current-&gt;info </a:t>
            </a:r>
            <a:r>
              <a:rPr dirty="0" sz="1350" b="1">
                <a:latin typeface="Cambria"/>
                <a:cs typeface="Cambria"/>
              </a:rPr>
              <a:t>== </a:t>
            </a:r>
            <a:r>
              <a:rPr dirty="0" sz="1350" spc="-5" b="1">
                <a:latin typeface="Cambria"/>
                <a:cs typeface="Cambria"/>
              </a:rPr>
              <a:t>the</a:t>
            </a:r>
            <a:r>
              <a:rPr dirty="0" sz="1350" spc="-1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insertItem)</a:t>
            </a:r>
            <a:endParaRPr sz="1350">
              <a:latin typeface="Cambria"/>
              <a:cs typeface="Cambria"/>
            </a:endParaRPr>
          </a:p>
          <a:p>
            <a:pPr marL="766445" marR="5080" indent="-74930">
              <a:lnSpc>
                <a:spcPts val="2380"/>
              </a:lnSpc>
              <a:spcBef>
                <a:spcPts val="200"/>
              </a:spcBef>
            </a:pPr>
            <a:r>
              <a:rPr dirty="0" sz="1350" spc="-5" b="1">
                <a:latin typeface="Cambria"/>
                <a:cs typeface="Cambria"/>
              </a:rPr>
              <a:t>cout&lt;&lt;” </a:t>
            </a:r>
            <a:r>
              <a:rPr dirty="0" sz="1350" b="1">
                <a:latin typeface="Cambria"/>
                <a:cs typeface="Cambria"/>
              </a:rPr>
              <a:t>Error: </a:t>
            </a:r>
            <a:r>
              <a:rPr dirty="0" sz="1350" spc="-5" b="1">
                <a:latin typeface="Cambria"/>
                <a:cs typeface="Cambria"/>
              </a:rPr>
              <a:t>Cannot </a:t>
            </a:r>
            <a:r>
              <a:rPr dirty="0" sz="1350" b="1">
                <a:latin typeface="Cambria"/>
                <a:cs typeface="Cambria"/>
              </a:rPr>
              <a:t>insert </a:t>
            </a:r>
            <a:r>
              <a:rPr dirty="0" sz="1350" spc="-5" b="1">
                <a:latin typeface="Cambria"/>
                <a:cs typeface="Cambria"/>
              </a:rPr>
              <a:t>duplicate”;  </a:t>
            </a:r>
            <a:r>
              <a:rPr dirty="0" sz="1350" b="1">
                <a:latin typeface="Cambria"/>
                <a:cs typeface="Cambria"/>
              </a:rPr>
              <a:t>exit</a:t>
            </a:r>
            <a:endParaRPr sz="1350">
              <a:latin typeface="Cambria"/>
              <a:cs typeface="Cambria"/>
            </a:endParaRPr>
          </a:p>
          <a:p>
            <a:pPr marL="352425">
              <a:lnSpc>
                <a:spcPct val="100000"/>
              </a:lnSpc>
              <a:spcBef>
                <a:spcPts val="535"/>
              </a:spcBef>
            </a:pPr>
            <a:r>
              <a:rPr dirty="0" sz="1350" b="1">
                <a:latin typeface="Cambria"/>
                <a:cs typeface="Cambria"/>
              </a:rPr>
              <a:t>else </a:t>
            </a:r>
            <a:r>
              <a:rPr dirty="0" sz="1350" spc="-5" b="1">
                <a:latin typeface="Cambria"/>
                <a:cs typeface="Cambria"/>
              </a:rPr>
              <a:t>if(current-&gt;info </a:t>
            </a:r>
            <a:r>
              <a:rPr dirty="0" sz="1350" b="1">
                <a:latin typeface="Cambria"/>
                <a:cs typeface="Cambria"/>
              </a:rPr>
              <a:t>&gt;</a:t>
            </a:r>
            <a:r>
              <a:rPr dirty="0" sz="1350" spc="-2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insertItem)</a:t>
            </a:r>
            <a:endParaRPr sz="1350">
              <a:latin typeface="Cambria"/>
              <a:cs typeface="Cambria"/>
            </a:endParaRPr>
          </a:p>
          <a:p>
            <a:pPr algn="ctr" marR="486409">
              <a:lnSpc>
                <a:spcPct val="100000"/>
              </a:lnSpc>
              <a:spcBef>
                <a:spcPts val="760"/>
              </a:spcBef>
            </a:pPr>
            <a:r>
              <a:rPr dirty="0" sz="1350" spc="-5" b="1">
                <a:latin typeface="Cambria"/>
                <a:cs typeface="Cambria"/>
              </a:rPr>
              <a:t>current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-5" b="1">
                <a:latin typeface="Cambria"/>
                <a:cs typeface="Cambria"/>
              </a:rPr>
              <a:t> current-&gt;left;</a:t>
            </a:r>
            <a:endParaRPr sz="1350">
              <a:latin typeface="Cambria"/>
              <a:cs typeface="Cambria"/>
            </a:endParaRPr>
          </a:p>
          <a:p>
            <a:pPr marL="352425">
              <a:lnSpc>
                <a:spcPct val="100000"/>
              </a:lnSpc>
              <a:spcBef>
                <a:spcPts val="755"/>
              </a:spcBef>
            </a:pPr>
            <a:r>
              <a:rPr dirty="0" sz="1350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  <a:p>
            <a:pPr algn="ctr" marR="361315">
              <a:lnSpc>
                <a:spcPct val="100000"/>
              </a:lnSpc>
              <a:spcBef>
                <a:spcPts val="755"/>
              </a:spcBef>
            </a:pPr>
            <a:r>
              <a:rPr dirty="0" sz="1350" spc="-5" b="1">
                <a:latin typeface="Cambria"/>
                <a:cs typeface="Cambria"/>
              </a:rPr>
              <a:t>current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-5" b="1">
                <a:latin typeface="Cambria"/>
                <a:cs typeface="Cambria"/>
              </a:rPr>
              <a:t> current-&gt;right;</a:t>
            </a:r>
            <a:endParaRPr sz="135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755"/>
              </a:spcBef>
            </a:pPr>
            <a:r>
              <a:rPr dirty="0" sz="1350" b="1">
                <a:latin typeface="Cambria"/>
                <a:cs typeface="Cambria"/>
              </a:rPr>
              <a:t>}</a:t>
            </a:r>
            <a:endParaRPr sz="135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350" spc="-5" b="1">
                <a:latin typeface="Cambria"/>
                <a:cs typeface="Cambria"/>
              </a:rPr>
              <a:t>//insert the new node </a:t>
            </a:r>
            <a:r>
              <a:rPr dirty="0" sz="1350" spc="5" b="1">
                <a:latin typeface="Cambria"/>
                <a:cs typeface="Cambria"/>
              </a:rPr>
              <a:t>in </a:t>
            </a:r>
            <a:r>
              <a:rPr dirty="0" sz="1350" spc="-5" b="1">
                <a:latin typeface="Cambria"/>
                <a:cs typeface="Cambria"/>
              </a:rPr>
              <a:t>the binary tree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8415" y="6163436"/>
            <a:ext cx="197612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latin typeface="Cambria"/>
                <a:cs typeface="Cambria"/>
              </a:rPr>
              <a:t>( </a:t>
            </a:r>
            <a:r>
              <a:rPr dirty="0" sz="1350" spc="-5" b="1">
                <a:latin typeface="Cambria"/>
                <a:cs typeface="Cambria"/>
              </a:rPr>
              <a:t>make the </a:t>
            </a:r>
            <a:r>
              <a:rPr dirty="0" sz="1350" b="1">
                <a:latin typeface="Cambria"/>
                <a:cs typeface="Cambria"/>
              </a:rPr>
              <a:t>new</a:t>
            </a:r>
            <a:r>
              <a:rPr dirty="0" sz="1350" spc="15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node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94544" y="6163436"/>
            <a:ext cx="1435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5" b="1">
                <a:latin typeface="Cambria"/>
                <a:cs typeface="Cambria"/>
              </a:rPr>
              <a:t>the left child</a:t>
            </a:r>
            <a:r>
              <a:rPr dirty="0" sz="1350" spc="35" b="1">
                <a:latin typeface="Cambria"/>
                <a:cs typeface="Cambria"/>
              </a:rPr>
              <a:t> </a:t>
            </a:r>
            <a:r>
              <a:rPr dirty="0" sz="1350" spc="-10" b="1">
                <a:latin typeface="Cambria"/>
                <a:cs typeface="Cambria"/>
              </a:rPr>
              <a:t>of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6627" y="5766587"/>
            <a:ext cx="3055620" cy="12325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6725" marR="5080" indent="-151130">
              <a:lnSpc>
                <a:spcPct val="146700"/>
              </a:lnSpc>
              <a:spcBef>
                <a:spcPts val="95"/>
              </a:spcBef>
            </a:pPr>
            <a:r>
              <a:rPr dirty="0" sz="1350" spc="-5" b="1">
                <a:latin typeface="Cambria"/>
                <a:cs typeface="Cambria"/>
              </a:rPr>
              <a:t>if (trailCurrent-&gt;info </a:t>
            </a:r>
            <a:r>
              <a:rPr dirty="0" sz="1350" b="1">
                <a:latin typeface="Cambria"/>
                <a:cs typeface="Cambria"/>
              </a:rPr>
              <a:t>&gt; </a:t>
            </a:r>
            <a:r>
              <a:rPr dirty="0" sz="1350" spc="-5" b="1">
                <a:latin typeface="Cambria"/>
                <a:cs typeface="Cambria"/>
              </a:rPr>
              <a:t>insertItem)  trailCurrent-&gt;left </a:t>
            </a:r>
            <a:r>
              <a:rPr dirty="0" sz="1350" b="1">
                <a:latin typeface="Cambria"/>
                <a:cs typeface="Cambria"/>
              </a:rPr>
              <a:t>=</a:t>
            </a:r>
            <a:r>
              <a:rPr dirty="0" sz="1350" spc="10" b="1">
                <a:latin typeface="Cambria"/>
                <a:cs typeface="Cambria"/>
              </a:rPr>
              <a:t> </a:t>
            </a:r>
            <a:r>
              <a:rPr dirty="0" sz="1350" spc="-5" b="1">
                <a:latin typeface="Cambria"/>
                <a:cs typeface="Cambria"/>
              </a:rPr>
              <a:t>newnode</a:t>
            </a:r>
            <a:endParaRPr sz="1350">
              <a:latin typeface="Cambria"/>
              <a:cs typeface="Cambria"/>
            </a:endParaRPr>
          </a:p>
          <a:p>
            <a:pPr marL="316230" marR="2007235" indent="-304165">
              <a:lnSpc>
                <a:spcPct val="146700"/>
              </a:lnSpc>
            </a:pPr>
            <a:r>
              <a:rPr dirty="0" sz="1350" spc="-5" b="1">
                <a:latin typeface="Cambria"/>
                <a:cs typeface="Cambria"/>
              </a:rPr>
              <a:t>tr</a:t>
            </a:r>
            <a:r>
              <a:rPr dirty="0" sz="1350" spc="-10" b="1">
                <a:latin typeface="Cambria"/>
                <a:cs typeface="Cambria"/>
              </a:rPr>
              <a:t>a</a:t>
            </a:r>
            <a:r>
              <a:rPr dirty="0" sz="1350" b="1">
                <a:latin typeface="Cambria"/>
                <a:cs typeface="Cambria"/>
              </a:rPr>
              <a:t>i</a:t>
            </a:r>
            <a:r>
              <a:rPr dirty="0" sz="1350" spc="-5" b="1">
                <a:latin typeface="Cambria"/>
                <a:cs typeface="Cambria"/>
              </a:rPr>
              <a:t>l</a:t>
            </a:r>
            <a:r>
              <a:rPr dirty="0" sz="1350" b="1">
                <a:latin typeface="Cambria"/>
                <a:cs typeface="Cambria"/>
              </a:rPr>
              <a:t>C</a:t>
            </a:r>
            <a:r>
              <a:rPr dirty="0" sz="1350" spc="-10" b="1">
                <a:latin typeface="Cambria"/>
                <a:cs typeface="Cambria"/>
              </a:rPr>
              <a:t>u</a:t>
            </a:r>
            <a:r>
              <a:rPr dirty="0" sz="1350" spc="-5" b="1">
                <a:latin typeface="Cambria"/>
                <a:cs typeface="Cambria"/>
              </a:rPr>
              <a:t>r</a:t>
            </a:r>
            <a:r>
              <a:rPr dirty="0" sz="1350" spc="-15" b="1">
                <a:latin typeface="Cambria"/>
                <a:cs typeface="Cambria"/>
              </a:rPr>
              <a:t>r</a:t>
            </a:r>
            <a:r>
              <a:rPr dirty="0" sz="1350" b="1">
                <a:latin typeface="Cambria"/>
                <a:cs typeface="Cambria"/>
              </a:rPr>
              <a:t>en</a:t>
            </a:r>
            <a:r>
              <a:rPr dirty="0" sz="1350" spc="-5" b="1">
                <a:latin typeface="Cambria"/>
                <a:cs typeface="Cambria"/>
              </a:rPr>
              <a:t>t</a:t>
            </a:r>
            <a:r>
              <a:rPr dirty="0" sz="1350" b="1">
                <a:latin typeface="Cambria"/>
                <a:cs typeface="Cambria"/>
              </a:rPr>
              <a:t>)  </a:t>
            </a:r>
            <a:r>
              <a:rPr dirty="0" sz="1350" b="1">
                <a:latin typeface="Cambria"/>
                <a:cs typeface="Cambria"/>
              </a:rPr>
              <a:t>else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6971689"/>
            <a:ext cx="6623050" cy="25438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31850">
              <a:lnSpc>
                <a:spcPct val="146900"/>
              </a:lnSpc>
              <a:spcBef>
                <a:spcPts val="95"/>
              </a:spcBef>
            </a:pPr>
            <a:r>
              <a:rPr dirty="0" sz="1350" spc="-5" b="1">
                <a:latin typeface="Cambria"/>
                <a:cs typeface="Cambria"/>
              </a:rPr>
              <a:t>trailCurrent-&gt;right </a:t>
            </a:r>
            <a:r>
              <a:rPr dirty="0" sz="1350" b="1">
                <a:latin typeface="Cambria"/>
                <a:cs typeface="Cambria"/>
              </a:rPr>
              <a:t>= </a:t>
            </a:r>
            <a:r>
              <a:rPr dirty="0" sz="1350" spc="-5" b="1">
                <a:latin typeface="Cambria"/>
                <a:cs typeface="Cambria"/>
              </a:rPr>
              <a:t>newnode </a:t>
            </a:r>
            <a:r>
              <a:rPr dirty="0" sz="1350" b="1">
                <a:latin typeface="Cambria"/>
                <a:cs typeface="Cambria"/>
              </a:rPr>
              <a:t>( make </a:t>
            </a:r>
            <a:r>
              <a:rPr dirty="0" sz="1350" spc="-5" b="1">
                <a:latin typeface="Cambria"/>
                <a:cs typeface="Cambria"/>
              </a:rPr>
              <a:t>the new node the </a:t>
            </a:r>
            <a:r>
              <a:rPr dirty="0" sz="1350" b="1">
                <a:latin typeface="Cambria"/>
                <a:cs typeface="Cambria"/>
              </a:rPr>
              <a:t>right </a:t>
            </a:r>
            <a:r>
              <a:rPr dirty="0" sz="1350" spc="-5" b="1">
                <a:latin typeface="Cambria"/>
                <a:cs typeface="Cambria"/>
              </a:rPr>
              <a:t>child of  trailCurrent)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350" b="1">
                <a:latin typeface="Cambria"/>
                <a:cs typeface="Cambria"/>
              </a:rPr>
              <a:t>}</a:t>
            </a:r>
            <a:endParaRPr sz="135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800" spc="-5">
                <a:latin typeface="Times New Roman"/>
                <a:cs typeface="Times New Roman"/>
              </a:rPr>
              <a:t>Delete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before, </a:t>
            </a:r>
            <a:r>
              <a:rPr dirty="0" sz="1400" spc="-5">
                <a:latin typeface="Times New Roman"/>
                <a:cs typeface="Times New Roman"/>
              </a:rPr>
              <a:t>first we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the binary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tree to find the </a:t>
            </a:r>
            <a:r>
              <a:rPr dirty="0" sz="1400" spc="-10">
                <a:latin typeface="Times New Roman"/>
                <a:cs typeface="Times New Roman"/>
              </a:rPr>
              <a:t>node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deleted.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help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you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better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understand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delete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 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11-8.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810736"/>
            <a:ext cx="6623684" cy="4932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635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After deleting the desired item </a:t>
            </a:r>
            <a:r>
              <a:rPr dirty="0" sz="1400">
                <a:latin typeface="Times New Roman"/>
                <a:cs typeface="Times New Roman"/>
              </a:rPr>
              <a:t>(if it </a:t>
            </a:r>
            <a:r>
              <a:rPr dirty="0" sz="1400" spc="-5">
                <a:latin typeface="Times New Roman"/>
                <a:cs typeface="Times New Roman"/>
              </a:rPr>
              <a:t>exists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search tree), </a:t>
            </a:r>
            <a:r>
              <a:rPr dirty="0" sz="1400" spc="-5">
                <a:latin typeface="Times New Roman"/>
                <a:cs typeface="Times New Roman"/>
              </a:rPr>
              <a:t>the resulting tree must 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binary search tree. The delete operation has four cases,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b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The node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deleted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no left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right sub trees; that is, the node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deleted  </a:t>
            </a:r>
            <a:r>
              <a:rPr dirty="0" sz="1400">
                <a:latin typeface="Times New Roman"/>
                <a:cs typeface="Times New Roman"/>
              </a:rPr>
              <a:t>is a leaf. </a:t>
            </a:r>
            <a:r>
              <a:rPr dirty="0" sz="1400" spc="-5">
                <a:latin typeface="Times New Roman"/>
                <a:cs typeface="Times New Roman"/>
              </a:rPr>
              <a:t>For 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info 45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leaf.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9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b="1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The node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deleted </a:t>
            </a:r>
            <a:r>
              <a:rPr dirty="0" sz="1400">
                <a:latin typeface="Times New Roman"/>
                <a:cs typeface="Times New Roman"/>
              </a:rPr>
              <a:t>has no </a:t>
            </a:r>
            <a:r>
              <a:rPr dirty="0" sz="1400" spc="-5">
                <a:latin typeface="Times New Roman"/>
                <a:cs typeface="Times New Roman"/>
              </a:rPr>
              <a:t>left </a:t>
            </a:r>
            <a:r>
              <a:rPr dirty="0" sz="1400">
                <a:latin typeface="Times New Roman"/>
                <a:cs typeface="Times New Roman"/>
              </a:rPr>
              <a:t>sub </a:t>
            </a:r>
            <a:r>
              <a:rPr dirty="0" sz="1400" spc="-5">
                <a:latin typeface="Times New Roman"/>
                <a:cs typeface="Times New Roman"/>
              </a:rPr>
              <a:t>tree; that is, the left sub tree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empty,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it  </a:t>
            </a:r>
            <a:r>
              <a:rPr dirty="0" sz="1400">
                <a:latin typeface="Times New Roman"/>
                <a:cs typeface="Times New Roman"/>
              </a:rPr>
              <a:t>has a </a:t>
            </a:r>
            <a:r>
              <a:rPr dirty="0" sz="1400" spc="-5">
                <a:latin typeface="Times New Roman"/>
                <a:cs typeface="Times New Roman"/>
              </a:rPr>
              <a:t>nonempty right </a:t>
            </a:r>
            <a:r>
              <a:rPr dirty="0" sz="1400">
                <a:latin typeface="Times New Roman"/>
                <a:cs typeface="Times New Roman"/>
              </a:rPr>
              <a:t>sub tree. 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sub 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 with info 40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empty  and its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nonempty.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0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spc="5" b="1">
                <a:latin typeface="Times New Roman"/>
                <a:cs typeface="Times New Roman"/>
              </a:rPr>
              <a:t>3</a:t>
            </a:r>
            <a:r>
              <a:rPr dirty="0" sz="1400" spc="5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The node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deleted has no right sub tree;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the right sub tree is empty,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it  </a:t>
            </a:r>
            <a:r>
              <a:rPr dirty="0" sz="1400">
                <a:latin typeface="Times New Roman"/>
                <a:cs typeface="Times New Roman"/>
              </a:rPr>
              <a:t>has a </a:t>
            </a:r>
            <a:r>
              <a:rPr dirty="0" sz="1400" spc="-5">
                <a:latin typeface="Times New Roman"/>
                <a:cs typeface="Times New Roman"/>
              </a:rPr>
              <a:t>nonempty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sub </a:t>
            </a: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5">
                <a:latin typeface="Times New Roman"/>
                <a:cs typeface="Times New Roman"/>
              </a:rPr>
              <a:t>For 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sub </a:t>
            </a:r>
            <a:r>
              <a:rPr dirty="0" sz="1400">
                <a:latin typeface="Times New Roman"/>
                <a:cs typeface="Times New Roman"/>
              </a:rPr>
              <a:t>tree of </a:t>
            </a:r>
            <a:r>
              <a:rPr dirty="0" sz="1400" spc="-5">
                <a:latin typeface="Times New Roman"/>
                <a:cs typeface="Times New Roman"/>
              </a:rPr>
              <a:t>node with info 80 is empty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its right sub tree is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nonempty.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b="1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The node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deleted has nonempty </a:t>
            </a:r>
            <a:r>
              <a:rPr dirty="0" sz="1400">
                <a:latin typeface="Times New Roman"/>
                <a:cs typeface="Times New Roman"/>
              </a:rPr>
              <a:t>left and </a:t>
            </a:r>
            <a:r>
              <a:rPr dirty="0" sz="1400" spc="-5">
                <a:latin typeface="Times New Roman"/>
                <a:cs typeface="Times New Roman"/>
              </a:rPr>
              <a:t>right sub trees. For 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 and the right sub trees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info 50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nonempty.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7910" y="466727"/>
            <a:ext cx="5611741" cy="3315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5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161035"/>
            <a:ext cx="3898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807174"/>
            <a:ext cx="6623684" cy="24809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b="1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Suppose that we </a:t>
            </a:r>
            <a:r>
              <a:rPr dirty="0" sz="1400">
                <a:latin typeface="Times New Roman"/>
                <a:cs typeface="Times New Roman"/>
              </a:rPr>
              <a:t>want to </a:t>
            </a:r>
            <a:r>
              <a:rPr dirty="0" sz="1400" spc="-5">
                <a:latin typeface="Times New Roman"/>
                <a:cs typeface="Times New Roman"/>
              </a:rPr>
              <a:t>delete 45 </a:t>
            </a:r>
            <a:r>
              <a:rPr dirty="0" sz="1400">
                <a:latin typeface="Times New Roman"/>
                <a:cs typeface="Times New Roman"/>
              </a:rPr>
              <a:t>from the binary search </a:t>
            </a:r>
            <a:r>
              <a:rPr dirty="0" sz="1400" spc="-5">
                <a:latin typeface="Times New Roman"/>
                <a:cs typeface="Times New Roman"/>
              </a:rPr>
              <a:t>tree in Figure </a:t>
            </a:r>
            <a:r>
              <a:rPr dirty="0" sz="1400" spc="10">
                <a:latin typeface="Times New Roman"/>
                <a:cs typeface="Times New Roman"/>
              </a:rPr>
              <a:t>11-8. </a:t>
            </a:r>
            <a:r>
              <a:rPr dirty="0" sz="1400" spc="-10">
                <a:latin typeface="Times New Roman"/>
                <a:cs typeface="Times New Roman"/>
              </a:rPr>
              <a:t>We 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the binary </a:t>
            </a:r>
            <a:r>
              <a:rPr dirty="0" sz="1400">
                <a:latin typeface="Times New Roman"/>
                <a:cs typeface="Times New Roman"/>
              </a:rPr>
              <a:t>tree and </a:t>
            </a:r>
            <a:r>
              <a:rPr dirty="0" sz="1400" spc="-5">
                <a:latin typeface="Times New Roman"/>
                <a:cs typeface="Times New Roman"/>
              </a:rPr>
              <a:t>arrive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node </a:t>
            </a:r>
            <a:r>
              <a:rPr dirty="0" sz="1400" spc="-5">
                <a:latin typeface="Times New Roman"/>
                <a:cs typeface="Times New Roman"/>
              </a:rPr>
              <a:t>containing </a:t>
            </a:r>
            <a:r>
              <a:rPr dirty="0" sz="1400">
                <a:latin typeface="Times New Roman"/>
                <a:cs typeface="Times New Roman"/>
              </a:rPr>
              <a:t>45. </a:t>
            </a:r>
            <a:r>
              <a:rPr dirty="0" sz="1400" spc="-5">
                <a:latin typeface="Times New Roman"/>
                <a:cs typeface="Times New Roman"/>
              </a:rPr>
              <a:t>Because </a:t>
            </a:r>
            <a:r>
              <a:rPr dirty="0" sz="1400">
                <a:latin typeface="Times New Roman"/>
                <a:cs typeface="Times New Roman"/>
              </a:rPr>
              <a:t>this node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leaf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</a:t>
            </a:r>
            <a:r>
              <a:rPr dirty="0" sz="1400" spc="-10">
                <a:latin typeface="Times New Roman"/>
                <a:cs typeface="Times New Roman"/>
              </a:rPr>
              <a:t>child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its </a:t>
            </a:r>
            <a:r>
              <a:rPr dirty="0" sz="1400">
                <a:latin typeface="Times New Roman"/>
                <a:cs typeface="Times New Roman"/>
              </a:rPr>
              <a:t>parent,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simply </a:t>
            </a:r>
            <a:r>
              <a:rPr dirty="0" sz="1400">
                <a:latin typeface="Times New Roman"/>
                <a:cs typeface="Times New Roman"/>
              </a:rPr>
              <a:t>set the </a:t>
            </a:r>
            <a:r>
              <a:rPr dirty="0" sz="1400" spc="-5">
                <a:latin typeface="Times New Roman"/>
                <a:cs typeface="Times New Roman"/>
              </a:rPr>
              <a:t>llink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parent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NULL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deallocate the memory occupied </a:t>
            </a:r>
            <a:r>
              <a:rPr dirty="0" sz="1400">
                <a:latin typeface="Times New Roman"/>
                <a:cs typeface="Times New Roman"/>
              </a:rPr>
              <a:t>by this </a:t>
            </a:r>
            <a:r>
              <a:rPr dirty="0" sz="1400" spc="-5">
                <a:latin typeface="Times New Roman"/>
                <a:cs typeface="Times New Roman"/>
              </a:rPr>
              <a:t>node. After deleting this </a:t>
            </a:r>
            <a:r>
              <a:rPr dirty="0" sz="1400">
                <a:latin typeface="Times New Roman"/>
                <a:cs typeface="Times New Roman"/>
              </a:rPr>
              <a:t>node, </a:t>
            </a:r>
            <a:r>
              <a:rPr dirty="0" sz="1400" spc="-5">
                <a:latin typeface="Times New Roman"/>
                <a:cs typeface="Times New Roman"/>
              </a:rPr>
              <a:t>Figure 11-9(a) shows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resulting binary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 b="1">
                <a:latin typeface="Times New Roman"/>
                <a:cs typeface="Times New Roman"/>
              </a:rPr>
              <a:t>Case 2</a:t>
            </a:r>
            <a:r>
              <a:rPr dirty="0" sz="1400" spc="-5">
                <a:latin typeface="Times New Roman"/>
                <a:cs typeface="Times New Roman"/>
              </a:rPr>
              <a:t>: Suppose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want to </a:t>
            </a:r>
            <a:r>
              <a:rPr dirty="0" sz="1400" spc="-5">
                <a:latin typeface="Times New Roman"/>
                <a:cs typeface="Times New Roman"/>
              </a:rPr>
              <a:t>delete 30 </a:t>
            </a:r>
            <a:r>
              <a:rPr dirty="0" sz="1400">
                <a:latin typeface="Times New Roman"/>
                <a:cs typeface="Times New Roman"/>
              </a:rPr>
              <a:t>from the binary search tree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Figure 11-8. In </a:t>
            </a:r>
            <a:r>
              <a:rPr dirty="0" sz="1400" spc="-5">
                <a:latin typeface="Times New Roman"/>
                <a:cs typeface="Times New Roman"/>
              </a:rPr>
              <a:t>this  </a:t>
            </a:r>
            <a:r>
              <a:rPr dirty="0" sz="1400">
                <a:latin typeface="Times New Roman"/>
                <a:cs typeface="Times New Roman"/>
              </a:rPr>
              <a:t>case,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deleted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left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30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left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child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parent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84960" y="457200"/>
            <a:ext cx="4864608" cy="6006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5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5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8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6627" y="83621"/>
            <a:ext cx="6624320" cy="8864600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6245225">
              <a:lnSpc>
                <a:spcPct val="100000"/>
              </a:lnSpc>
              <a:spcBef>
                <a:spcPts val="710"/>
              </a:spcBef>
            </a:pPr>
            <a:r>
              <a:rPr dirty="0" sz="1100" spc="-5">
                <a:latin typeface="Calibri"/>
                <a:cs typeface="Calibri"/>
              </a:rPr>
              <a:t>Lec.10</a:t>
            </a:r>
            <a:endParaRPr sz="1100">
              <a:latin typeface="Calibri"/>
              <a:cs typeface="Calibri"/>
            </a:endParaRPr>
          </a:p>
          <a:p>
            <a:pPr algn="just" marL="12700" marR="7620">
              <a:lnSpc>
                <a:spcPct val="143600"/>
              </a:lnSpc>
              <a:spcBef>
                <a:spcPts val="50"/>
              </a:spcBef>
            </a:pPr>
            <a:r>
              <a:rPr dirty="0" sz="1400" spc="-5">
                <a:latin typeface="Times New Roman"/>
                <a:cs typeface="Times New Roman"/>
              </a:rPr>
              <a:t>we make the llink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parent node point to the right </a:t>
            </a:r>
            <a:r>
              <a:rPr dirty="0" sz="1400" spc="-10">
                <a:latin typeface="Times New Roman"/>
                <a:cs typeface="Times New Roman"/>
              </a:rPr>
              <a:t>child </a:t>
            </a:r>
            <a:r>
              <a:rPr dirty="0" sz="1400">
                <a:latin typeface="Times New Roman"/>
                <a:cs typeface="Times New Roman"/>
              </a:rPr>
              <a:t>of 30 </a:t>
            </a:r>
            <a:r>
              <a:rPr dirty="0" sz="1400" spc="-5">
                <a:latin typeface="Times New Roman"/>
                <a:cs typeface="Times New Roman"/>
              </a:rPr>
              <a:t>and then deallocate the  memory occupied </a:t>
            </a:r>
            <a:r>
              <a:rPr dirty="0" sz="1400">
                <a:latin typeface="Times New Roman"/>
                <a:cs typeface="Times New Roman"/>
              </a:rPr>
              <a:t>by 30.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11-9(b) </a:t>
            </a:r>
            <a:r>
              <a:rPr dirty="0" sz="1400" spc="-5">
                <a:latin typeface="Times New Roman"/>
                <a:cs typeface="Times New Roman"/>
              </a:rPr>
              <a:t>shows the resulting binary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spc="5" b="1">
                <a:latin typeface="Times New Roman"/>
                <a:cs typeface="Times New Roman"/>
              </a:rPr>
              <a:t>3</a:t>
            </a:r>
            <a:r>
              <a:rPr dirty="0" sz="1400" spc="5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Suppose that we </a:t>
            </a:r>
            <a:r>
              <a:rPr dirty="0" sz="1400">
                <a:latin typeface="Times New Roman"/>
                <a:cs typeface="Times New Roman"/>
              </a:rPr>
              <a:t>want to </a:t>
            </a:r>
            <a:r>
              <a:rPr dirty="0" sz="1400" spc="-5">
                <a:latin typeface="Times New Roman"/>
                <a:cs typeface="Times New Roman"/>
              </a:rPr>
              <a:t>delete 80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 tree of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11-8. </a:t>
            </a:r>
            <a:r>
              <a:rPr dirty="0" sz="1400" spc="-5">
                <a:latin typeface="Times New Roman"/>
                <a:cs typeface="Times New Roman"/>
              </a:rPr>
              <a:t>The  node containing </a:t>
            </a:r>
            <a:r>
              <a:rPr dirty="0" sz="1400">
                <a:latin typeface="Times New Roman"/>
                <a:cs typeface="Times New Roman"/>
              </a:rPr>
              <a:t>80 </a:t>
            </a:r>
            <a:r>
              <a:rPr dirty="0" sz="1400" spc="-5">
                <a:latin typeface="Times New Roman"/>
                <a:cs typeface="Times New Roman"/>
              </a:rPr>
              <a:t>has no right child 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right </a:t>
            </a:r>
            <a:r>
              <a:rPr dirty="0" sz="1400" spc="-10">
                <a:latin typeface="Times New Roman"/>
                <a:cs typeface="Times New Roman"/>
              </a:rPr>
              <a:t>child </a:t>
            </a:r>
            <a:r>
              <a:rPr dirty="0" sz="1400" spc="2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parent. Thus, we make the  rlink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parent </a:t>
            </a:r>
            <a:r>
              <a:rPr dirty="0" sz="1400">
                <a:latin typeface="Times New Roman"/>
                <a:cs typeface="Times New Roman"/>
              </a:rPr>
              <a:t>of 80—that </a:t>
            </a:r>
            <a:r>
              <a:rPr dirty="0" sz="1400" spc="-5">
                <a:latin typeface="Times New Roman"/>
                <a:cs typeface="Times New Roman"/>
              </a:rPr>
              <a:t>is, 70—point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</a:t>
            </a:r>
            <a:r>
              <a:rPr dirty="0" sz="1400" spc="-10">
                <a:latin typeface="Times New Roman"/>
                <a:cs typeface="Times New Roman"/>
              </a:rPr>
              <a:t>child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80. </a:t>
            </a:r>
            <a:r>
              <a:rPr dirty="0" sz="1400" spc="-5">
                <a:latin typeface="Times New Roman"/>
                <a:cs typeface="Times New Roman"/>
              </a:rPr>
              <a:t>Figure 11-9(c) </a:t>
            </a:r>
            <a:r>
              <a:rPr dirty="0" sz="1400" spc="-10">
                <a:latin typeface="Times New Roman"/>
                <a:cs typeface="Times New Roman"/>
              </a:rPr>
              <a:t>shows </a:t>
            </a:r>
            <a:r>
              <a:rPr dirty="0" sz="1400" spc="-5">
                <a:latin typeface="Times New Roman"/>
                <a:cs typeface="Times New Roman"/>
              </a:rPr>
              <a:t>the  resulting binary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</a:pPr>
            <a:r>
              <a:rPr dirty="0" sz="1400" spc="-5" b="1">
                <a:latin typeface="Times New Roman"/>
                <a:cs typeface="Times New Roman"/>
              </a:rPr>
              <a:t>Case </a:t>
            </a:r>
            <a:r>
              <a:rPr dirty="0" sz="1400" spc="5" b="1">
                <a:latin typeface="Times New Roman"/>
                <a:cs typeface="Times New Roman"/>
              </a:rPr>
              <a:t>4</a:t>
            </a:r>
            <a:r>
              <a:rPr dirty="0" sz="1400" spc="5">
                <a:latin typeface="Times New Roman"/>
                <a:cs typeface="Times New Roman"/>
              </a:rPr>
              <a:t>:  </a:t>
            </a:r>
            <a:r>
              <a:rPr dirty="0" sz="1400" spc="-5">
                <a:latin typeface="Times New Roman"/>
                <a:cs typeface="Times New Roman"/>
              </a:rPr>
              <a:t>Suppose that we want to delete 50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10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search </a:t>
            </a:r>
            <a:r>
              <a:rPr dirty="0" sz="1400" spc="-5">
                <a:latin typeface="Times New Roman"/>
                <a:cs typeface="Times New Roman"/>
              </a:rPr>
              <a:t>tree </a:t>
            </a:r>
            <a:r>
              <a:rPr dirty="0" sz="1400">
                <a:latin typeface="Times New Roman"/>
                <a:cs typeface="Times New Roman"/>
              </a:rPr>
              <a:t>in  Figure </a:t>
            </a:r>
            <a:r>
              <a:rPr dirty="0" sz="1400" spc="-5">
                <a:latin typeface="Times New Roman"/>
                <a:cs typeface="Times New Roman"/>
              </a:rPr>
              <a:t>11-8. The </a:t>
            </a:r>
            <a:r>
              <a:rPr dirty="0" sz="1400" spc="-10">
                <a:latin typeface="Times New Roman"/>
                <a:cs typeface="Times New Roman"/>
              </a:rPr>
              <a:t>node </a:t>
            </a:r>
            <a:r>
              <a:rPr dirty="0" sz="1400" spc="-5">
                <a:latin typeface="Times New Roman"/>
                <a:cs typeface="Times New Roman"/>
              </a:rPr>
              <a:t>with info 50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nonempty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sub </a:t>
            </a:r>
            <a:r>
              <a:rPr dirty="0" sz="1400" spc="-1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nonempty right sub  </a:t>
            </a: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5">
                <a:latin typeface="Times New Roman"/>
                <a:cs typeface="Times New Roman"/>
              </a:rPr>
              <a:t>Here, we </a:t>
            </a:r>
            <a:r>
              <a:rPr dirty="0" sz="1400">
                <a:latin typeface="Times New Roman"/>
                <a:cs typeface="Times New Roman"/>
              </a:rPr>
              <a:t>first </a:t>
            </a:r>
            <a:r>
              <a:rPr dirty="0" sz="1400" spc="-5">
                <a:latin typeface="Times New Roman"/>
                <a:cs typeface="Times New Roman"/>
              </a:rPr>
              <a:t>reduce this </a:t>
            </a: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to either Case </a:t>
            </a:r>
            <a:r>
              <a:rPr dirty="0" sz="1400">
                <a:latin typeface="Times New Roman"/>
                <a:cs typeface="Times New Roman"/>
              </a:rPr>
              <a:t>2 or Case 3 as </a:t>
            </a:r>
            <a:r>
              <a:rPr dirty="0" sz="1400" spc="-5">
                <a:latin typeface="Times New Roman"/>
                <a:cs typeface="Times New Roman"/>
              </a:rPr>
              <a:t>follows.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specific,  suppose that we reduce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3—that is,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deleted has </a:t>
            </a:r>
            <a:r>
              <a:rPr dirty="0" sz="1400" spc="5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right sub tree. </a:t>
            </a:r>
            <a:r>
              <a:rPr dirty="0" sz="140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this case, we find the immediate predecessor </a:t>
            </a:r>
            <a:r>
              <a:rPr dirty="0" sz="1400">
                <a:latin typeface="Times New Roman"/>
                <a:cs typeface="Times New Roman"/>
              </a:rPr>
              <a:t>of 50 in </a:t>
            </a:r>
            <a:r>
              <a:rPr dirty="0" sz="1400" spc="-5">
                <a:latin typeface="Times New Roman"/>
                <a:cs typeface="Times New Roman"/>
              </a:rPr>
              <a:t>this binary </a:t>
            </a: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which is </a:t>
            </a:r>
            <a:r>
              <a:rPr dirty="0" sz="1400" spc="20">
                <a:latin typeface="Times New Roman"/>
                <a:cs typeface="Times New Roman"/>
              </a:rPr>
              <a:t>48.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done </a:t>
            </a:r>
            <a:r>
              <a:rPr dirty="0" sz="1400">
                <a:latin typeface="Times New Roman"/>
                <a:cs typeface="Times New Roman"/>
              </a:rPr>
              <a:t>by first </a:t>
            </a:r>
            <a:r>
              <a:rPr dirty="0" sz="1400" spc="-5">
                <a:latin typeface="Times New Roman"/>
                <a:cs typeface="Times New Roman"/>
              </a:rPr>
              <a:t>going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</a:t>
            </a:r>
            <a:r>
              <a:rPr dirty="0" sz="1400" spc="-10">
                <a:latin typeface="Times New Roman"/>
                <a:cs typeface="Times New Roman"/>
              </a:rPr>
              <a:t>child </a:t>
            </a:r>
            <a:r>
              <a:rPr dirty="0" sz="1400">
                <a:latin typeface="Times New Roman"/>
                <a:cs typeface="Times New Roman"/>
              </a:rPr>
              <a:t>of 50 </a:t>
            </a:r>
            <a:r>
              <a:rPr dirty="0" sz="1400" spc="-5">
                <a:latin typeface="Times New Roman"/>
                <a:cs typeface="Times New Roman"/>
              </a:rPr>
              <a:t>and then locating the </a:t>
            </a:r>
            <a:r>
              <a:rPr dirty="0" sz="1400">
                <a:latin typeface="Times New Roman"/>
                <a:cs typeface="Times New Roman"/>
              </a:rPr>
              <a:t>rightmost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left sub 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50.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To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so,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0">
                <a:latin typeface="Times New Roman"/>
                <a:cs typeface="Times New Roman"/>
              </a:rPr>
              <a:t> rlink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nodes.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search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finite,  we eventually </a:t>
            </a:r>
            <a:r>
              <a:rPr dirty="0" sz="1400">
                <a:latin typeface="Times New Roman"/>
                <a:cs typeface="Times New Roman"/>
              </a:rPr>
              <a:t>arrive at a </a:t>
            </a:r>
            <a:r>
              <a:rPr dirty="0" sz="1400" spc="-5">
                <a:latin typeface="Times New Roman"/>
                <a:cs typeface="Times New Roman"/>
              </a:rPr>
              <a:t>node that has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right sub </a:t>
            </a: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5">
                <a:latin typeface="Times New Roman"/>
                <a:cs typeface="Times New Roman"/>
              </a:rPr>
              <a:t>Next, we swap the info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node 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deleted with the info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its immediate predecessor.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case, we swap 48 with 50.  This reduces to the </a:t>
            </a: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wherein the node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15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deleted </a:t>
            </a:r>
            <a:r>
              <a:rPr dirty="0" sz="1400">
                <a:latin typeface="Times New Roman"/>
                <a:cs typeface="Times New Roman"/>
              </a:rPr>
              <a:t>has no </a:t>
            </a:r>
            <a:r>
              <a:rPr dirty="0" sz="1400" spc="-5">
                <a:latin typeface="Times New Roman"/>
                <a:cs typeface="Times New Roman"/>
              </a:rPr>
              <a:t>right sub </a:t>
            </a:r>
            <a:r>
              <a:rPr dirty="0" sz="1400">
                <a:latin typeface="Times New Roman"/>
                <a:cs typeface="Times New Roman"/>
              </a:rPr>
              <a:t>tree.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now apply  Case 3 to </a:t>
            </a:r>
            <a:r>
              <a:rPr dirty="0" sz="1400" spc="-5">
                <a:latin typeface="Times New Roman"/>
                <a:cs typeface="Times New Roman"/>
              </a:rPr>
              <a:t>delete the node. (Note that because we will </a:t>
            </a:r>
            <a:r>
              <a:rPr dirty="0" sz="1400">
                <a:latin typeface="Times New Roman"/>
                <a:cs typeface="Times New Roman"/>
              </a:rPr>
              <a:t>delete the </a:t>
            </a:r>
            <a:r>
              <a:rPr dirty="0" sz="1400" spc="-5">
                <a:latin typeface="Times New Roman"/>
                <a:cs typeface="Times New Roman"/>
              </a:rPr>
              <a:t>immediate predecessor </a:t>
            </a:r>
            <a:r>
              <a:rPr dirty="0" sz="1400" spc="5">
                <a:latin typeface="Times New Roman"/>
                <a:cs typeface="Times New Roman"/>
              </a:rPr>
              <a:t>from  </a:t>
            </a:r>
            <a:r>
              <a:rPr dirty="0" sz="1400">
                <a:latin typeface="Times New Roman"/>
                <a:cs typeface="Times New Roman"/>
              </a:rPr>
              <a:t>the binary tree, </a:t>
            </a:r>
            <a:r>
              <a:rPr dirty="0" sz="1400" spc="-5">
                <a:latin typeface="Times New Roman"/>
                <a:cs typeface="Times New Roman"/>
              </a:rPr>
              <a:t>we, </a:t>
            </a:r>
            <a:r>
              <a:rPr dirty="0" sz="1400">
                <a:latin typeface="Times New Roman"/>
                <a:cs typeface="Times New Roman"/>
              </a:rPr>
              <a:t>in fact, </a:t>
            </a:r>
            <a:r>
              <a:rPr dirty="0" sz="1400" spc="-5">
                <a:latin typeface="Times New Roman"/>
                <a:cs typeface="Times New Roman"/>
              </a:rPr>
              <a:t>copy only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info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immediate predecessor into the node to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deleted.) After deleting </a:t>
            </a:r>
            <a:r>
              <a:rPr dirty="0" sz="1400">
                <a:latin typeface="Times New Roman"/>
                <a:cs typeface="Times New Roman"/>
              </a:rPr>
              <a:t>50 from 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search </a:t>
            </a:r>
            <a:r>
              <a:rPr dirty="0" sz="1400" spc="-5">
                <a:latin typeface="Times New Roman"/>
                <a:cs typeface="Times New Roman"/>
              </a:rPr>
              <a:t>tree in Figure </a:t>
            </a:r>
            <a:r>
              <a:rPr dirty="0" sz="1400">
                <a:latin typeface="Times New Roman"/>
                <a:cs typeface="Times New Roman"/>
              </a:rPr>
              <a:t>11-8, </a:t>
            </a:r>
            <a:r>
              <a:rPr dirty="0" sz="1400" spc="-5">
                <a:latin typeface="Times New Roman"/>
                <a:cs typeface="Times New Roman"/>
              </a:rPr>
              <a:t>the resulting </a:t>
            </a:r>
            <a:r>
              <a:rPr dirty="0" sz="1400">
                <a:latin typeface="Times New Roman"/>
                <a:cs typeface="Times New Roman"/>
              </a:rPr>
              <a:t>binary  tree is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</a:t>
            </a:r>
            <a:r>
              <a:rPr dirty="0" sz="1400" spc="-10">
                <a:latin typeface="Times New Roman"/>
                <a:cs typeface="Times New Roman"/>
              </a:rPr>
              <a:t>Figure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11-9(d).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each case, we </a:t>
            </a: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that the resulting binary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is again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binary search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tree.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36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From this </a:t>
            </a:r>
            <a:r>
              <a:rPr dirty="0" sz="1400" spc="-5">
                <a:latin typeface="Times New Roman"/>
                <a:cs typeface="Times New Roman"/>
              </a:rPr>
              <a:t>discussion,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follows that to delete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item </a:t>
            </a:r>
            <a:r>
              <a:rPr dirty="0" sz="1400" spc="10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a binary search tree, </a:t>
            </a:r>
            <a:r>
              <a:rPr dirty="0" sz="1400" spc="-5">
                <a:latin typeface="Times New Roman"/>
                <a:cs typeface="Times New Roman"/>
              </a:rPr>
              <a:t>we must do 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5">
                <a:latin typeface="Times New Roman"/>
                <a:cs typeface="Times New Roman"/>
              </a:rPr>
              <a:t> following:</a:t>
            </a:r>
            <a:endParaRPr sz="1400">
              <a:latin typeface="Times New Roman"/>
              <a:cs typeface="Times New Roman"/>
            </a:endParaRPr>
          </a:p>
          <a:p>
            <a:pPr marL="589915" indent="-1778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9055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node containing the item </a:t>
            </a:r>
            <a:r>
              <a:rPr dirty="0" sz="1400">
                <a:latin typeface="Times New Roman"/>
                <a:cs typeface="Times New Roman"/>
              </a:rPr>
              <a:t>(if </a:t>
            </a:r>
            <a:r>
              <a:rPr dirty="0" sz="1400" spc="-5">
                <a:latin typeface="Times New Roman"/>
                <a:cs typeface="Times New Roman"/>
              </a:rPr>
              <a:t>any) </a:t>
            </a:r>
            <a:r>
              <a:rPr dirty="0" sz="1400">
                <a:latin typeface="Times New Roman"/>
                <a:cs typeface="Times New Roman"/>
              </a:rPr>
              <a:t>to be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deleted.</a:t>
            </a:r>
            <a:endParaRPr sz="1400">
              <a:latin typeface="Times New Roman"/>
              <a:cs typeface="Times New Roman"/>
            </a:endParaRPr>
          </a:p>
          <a:p>
            <a:pPr marL="589915" indent="-1778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590550" algn="l"/>
              </a:tabLst>
            </a:pPr>
            <a:r>
              <a:rPr dirty="0" sz="1400">
                <a:latin typeface="Times New Roman"/>
                <a:cs typeface="Times New Roman"/>
              </a:rPr>
              <a:t>Delete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ahmed</dc:creator>
  <dcterms:created xsi:type="dcterms:W3CDTF">2018-11-14T18:03:07Z</dcterms:created>
  <dcterms:modified xsi:type="dcterms:W3CDTF">2018-11-14T18:03:07Z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2017-12-20T00:00:00Z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